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6" r:id="rId1"/>
    <p:sldMasterId id="2147484099" r:id="rId2"/>
  </p:sldMasterIdLst>
  <p:notesMasterIdLst>
    <p:notesMasterId r:id="rId30"/>
  </p:notesMasterIdLst>
  <p:sldIdLst>
    <p:sldId id="256" r:id="rId3"/>
    <p:sldId id="261" r:id="rId4"/>
    <p:sldId id="259" r:id="rId5"/>
    <p:sldId id="602" r:id="rId6"/>
    <p:sldId id="607" r:id="rId7"/>
    <p:sldId id="265" r:id="rId8"/>
    <p:sldId id="604" r:id="rId9"/>
    <p:sldId id="603" r:id="rId10"/>
    <p:sldId id="267" r:id="rId11"/>
    <p:sldId id="601" r:id="rId12"/>
    <p:sldId id="605" r:id="rId13"/>
    <p:sldId id="606" r:id="rId14"/>
    <p:sldId id="590" r:id="rId15"/>
    <p:sldId id="263" r:id="rId16"/>
    <p:sldId id="266" r:id="rId17"/>
    <p:sldId id="592" r:id="rId18"/>
    <p:sldId id="594" r:id="rId19"/>
    <p:sldId id="294" r:id="rId20"/>
    <p:sldId id="600" r:id="rId21"/>
    <p:sldId id="264" r:id="rId22"/>
    <p:sldId id="268" r:id="rId23"/>
    <p:sldId id="595" r:id="rId24"/>
    <p:sldId id="599" r:id="rId25"/>
    <p:sldId id="597" r:id="rId26"/>
    <p:sldId id="593" r:id="rId27"/>
    <p:sldId id="598" r:id="rId28"/>
    <p:sldId id="5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3"/>
    <a:srgbClr val="0E4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E0C0F-0BCE-46F1-B550-0C2D30A4F8AA}" v="21" dt="2024-01-23T16:11:46.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1" autoAdjust="0"/>
    <p:restoredTop sz="88490" autoAdjust="0"/>
  </p:normalViewPr>
  <p:slideViewPr>
    <p:cSldViewPr>
      <p:cViewPr varScale="1">
        <p:scale>
          <a:sx n="101" d="100"/>
          <a:sy n="101" d="100"/>
        </p:scale>
        <p:origin x="948" y="120"/>
      </p:cViewPr>
      <p:guideLst>
        <p:guide orient="horz" pos="2160"/>
        <p:guide pos="3840"/>
      </p:guideLst>
    </p:cSldViewPr>
  </p:slideViewPr>
  <p:outlineViewPr>
    <p:cViewPr>
      <p:scale>
        <a:sx n="33" d="100"/>
        <a:sy n="33" d="100"/>
      </p:scale>
      <p:origin x="306" y="673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pans, Ben" userId="ccecf397-710d-434a-a72c-2eaf81f3e7fd" providerId="ADAL" clId="{0D9E0C0F-0BCE-46F1-B550-0C2D30A4F8AA}"/>
    <pc:docChg chg="undo custSel addSld modSld sldOrd">
      <pc:chgData name="Copans, Ben" userId="ccecf397-710d-434a-a72c-2eaf81f3e7fd" providerId="ADAL" clId="{0D9E0C0F-0BCE-46F1-B550-0C2D30A4F8AA}" dt="2024-01-26T18:10:37.759" v="526" actId="20577"/>
      <pc:docMkLst>
        <pc:docMk/>
      </pc:docMkLst>
      <pc:sldChg chg="modSp mod">
        <pc:chgData name="Copans, Ben" userId="ccecf397-710d-434a-a72c-2eaf81f3e7fd" providerId="ADAL" clId="{0D9E0C0F-0BCE-46F1-B550-0C2D30A4F8AA}" dt="2024-01-23T15:48:39.708" v="38" actId="20577"/>
        <pc:sldMkLst>
          <pc:docMk/>
          <pc:sldMk cId="859512547" sldId="261"/>
        </pc:sldMkLst>
        <pc:spChg chg="mod">
          <ac:chgData name="Copans, Ben" userId="ccecf397-710d-434a-a72c-2eaf81f3e7fd" providerId="ADAL" clId="{0D9E0C0F-0BCE-46F1-B550-0C2D30A4F8AA}" dt="2024-01-23T15:48:39.708" v="38" actId="20577"/>
          <ac:spMkLst>
            <pc:docMk/>
            <pc:sldMk cId="859512547" sldId="261"/>
            <ac:spMk id="5" creationId="{D2FB01AC-23DD-4F26-B66A-CC43F0EFAE92}"/>
          </ac:spMkLst>
        </pc:spChg>
      </pc:sldChg>
      <pc:sldChg chg="modSp mod ord">
        <pc:chgData name="Copans, Ben" userId="ccecf397-710d-434a-a72c-2eaf81f3e7fd" providerId="ADAL" clId="{0D9E0C0F-0BCE-46F1-B550-0C2D30A4F8AA}" dt="2024-01-26T03:04:30.883" v="476" actId="20577"/>
        <pc:sldMkLst>
          <pc:docMk/>
          <pc:sldMk cId="169491755" sldId="263"/>
        </pc:sldMkLst>
        <pc:spChg chg="mod">
          <ac:chgData name="Copans, Ben" userId="ccecf397-710d-434a-a72c-2eaf81f3e7fd" providerId="ADAL" clId="{0D9E0C0F-0BCE-46F1-B550-0C2D30A4F8AA}" dt="2024-01-26T03:04:30.883" v="476" actId="20577"/>
          <ac:spMkLst>
            <pc:docMk/>
            <pc:sldMk cId="169491755" sldId="263"/>
            <ac:spMk id="3" creationId="{2E400D50-7C22-55E8-E7D5-907BC901B97D}"/>
          </ac:spMkLst>
        </pc:spChg>
      </pc:sldChg>
      <pc:sldChg chg="ord">
        <pc:chgData name="Copans, Ben" userId="ccecf397-710d-434a-a72c-2eaf81f3e7fd" providerId="ADAL" clId="{0D9E0C0F-0BCE-46F1-B550-0C2D30A4F8AA}" dt="2024-01-23T16:08:44.815" v="256"/>
        <pc:sldMkLst>
          <pc:docMk/>
          <pc:sldMk cId="3172035474" sldId="264"/>
        </pc:sldMkLst>
      </pc:sldChg>
      <pc:sldChg chg="modSp mod">
        <pc:chgData name="Copans, Ben" userId="ccecf397-710d-434a-a72c-2eaf81f3e7fd" providerId="ADAL" clId="{0D9E0C0F-0BCE-46F1-B550-0C2D30A4F8AA}" dt="2024-01-26T18:10:37.759" v="526" actId="20577"/>
        <pc:sldMkLst>
          <pc:docMk/>
          <pc:sldMk cId="1786216146" sldId="265"/>
        </pc:sldMkLst>
        <pc:spChg chg="mod">
          <ac:chgData name="Copans, Ben" userId="ccecf397-710d-434a-a72c-2eaf81f3e7fd" providerId="ADAL" clId="{0D9E0C0F-0BCE-46F1-B550-0C2D30A4F8AA}" dt="2024-01-26T18:10:37.759" v="526" actId="20577"/>
          <ac:spMkLst>
            <pc:docMk/>
            <pc:sldMk cId="1786216146" sldId="265"/>
            <ac:spMk id="3" creationId="{57672C98-7CA0-846B-ADB4-EC429CDFD7F1}"/>
          </ac:spMkLst>
        </pc:spChg>
      </pc:sldChg>
      <pc:sldChg chg="addSp modSp mod">
        <pc:chgData name="Copans, Ben" userId="ccecf397-710d-434a-a72c-2eaf81f3e7fd" providerId="ADAL" clId="{0D9E0C0F-0BCE-46F1-B550-0C2D30A4F8AA}" dt="2024-01-26T03:06:54.490" v="524" actId="20577"/>
        <pc:sldMkLst>
          <pc:docMk/>
          <pc:sldMk cId="4264526298" sldId="266"/>
        </pc:sldMkLst>
        <pc:spChg chg="mod">
          <ac:chgData name="Copans, Ben" userId="ccecf397-710d-434a-a72c-2eaf81f3e7fd" providerId="ADAL" clId="{0D9E0C0F-0BCE-46F1-B550-0C2D30A4F8AA}" dt="2024-01-26T03:06:54.490" v="524" actId="20577"/>
          <ac:spMkLst>
            <pc:docMk/>
            <pc:sldMk cId="4264526298" sldId="266"/>
            <ac:spMk id="2" creationId="{9ECF6A50-FD42-05CB-7E67-7AC0B2601E13}"/>
          </ac:spMkLst>
        </pc:spChg>
        <pc:spChg chg="mod">
          <ac:chgData name="Copans, Ben" userId="ccecf397-710d-434a-a72c-2eaf81f3e7fd" providerId="ADAL" clId="{0D9E0C0F-0BCE-46F1-B550-0C2D30A4F8AA}" dt="2024-01-23T16:07:34.491" v="254" actId="27636"/>
          <ac:spMkLst>
            <pc:docMk/>
            <pc:sldMk cId="4264526298" sldId="266"/>
            <ac:spMk id="3" creationId="{EC0D861C-26CA-CB4E-C1D6-C847D1183E75}"/>
          </ac:spMkLst>
        </pc:spChg>
        <pc:picChg chg="add mod">
          <ac:chgData name="Copans, Ben" userId="ccecf397-710d-434a-a72c-2eaf81f3e7fd" providerId="ADAL" clId="{0D9E0C0F-0BCE-46F1-B550-0C2D30A4F8AA}" dt="2024-01-23T16:07:20.992" v="248" actId="1076"/>
          <ac:picMkLst>
            <pc:docMk/>
            <pc:sldMk cId="4264526298" sldId="266"/>
            <ac:picMk id="4" creationId="{084ED0C2-34CF-334A-87AD-BD715AA32CFE}"/>
          </ac:picMkLst>
        </pc:picChg>
        <pc:picChg chg="add mod">
          <ac:chgData name="Copans, Ben" userId="ccecf397-710d-434a-a72c-2eaf81f3e7fd" providerId="ADAL" clId="{0D9E0C0F-0BCE-46F1-B550-0C2D30A4F8AA}" dt="2024-01-23T16:07:20.992" v="248" actId="1076"/>
          <ac:picMkLst>
            <pc:docMk/>
            <pc:sldMk cId="4264526298" sldId="266"/>
            <ac:picMk id="5" creationId="{EF055F3E-584C-7451-C513-2A5392423D52}"/>
          </ac:picMkLst>
        </pc:picChg>
        <pc:picChg chg="add mod">
          <ac:chgData name="Copans, Ben" userId="ccecf397-710d-434a-a72c-2eaf81f3e7fd" providerId="ADAL" clId="{0D9E0C0F-0BCE-46F1-B550-0C2D30A4F8AA}" dt="2024-01-23T16:07:20.992" v="248" actId="1076"/>
          <ac:picMkLst>
            <pc:docMk/>
            <pc:sldMk cId="4264526298" sldId="266"/>
            <ac:picMk id="6" creationId="{67E9B0D9-1C26-D4F4-D17E-B0F018586EFC}"/>
          </ac:picMkLst>
        </pc:picChg>
      </pc:sldChg>
      <pc:sldChg chg="delSp modSp mod">
        <pc:chgData name="Copans, Ben" userId="ccecf397-710d-434a-a72c-2eaf81f3e7fd" providerId="ADAL" clId="{0D9E0C0F-0BCE-46F1-B550-0C2D30A4F8AA}" dt="2024-01-23T15:50:14.809" v="59"/>
        <pc:sldMkLst>
          <pc:docMk/>
          <pc:sldMk cId="1714262185" sldId="267"/>
        </pc:sldMkLst>
        <pc:spChg chg="mod">
          <ac:chgData name="Copans, Ben" userId="ccecf397-710d-434a-a72c-2eaf81f3e7fd" providerId="ADAL" clId="{0D9E0C0F-0BCE-46F1-B550-0C2D30A4F8AA}" dt="2024-01-23T15:50:14.809" v="59"/>
          <ac:spMkLst>
            <pc:docMk/>
            <pc:sldMk cId="1714262185" sldId="267"/>
            <ac:spMk id="3" creationId="{2A75471B-11CF-7090-9628-16B9C9FF30E8}"/>
          </ac:spMkLst>
        </pc:spChg>
        <pc:picChg chg="del">
          <ac:chgData name="Copans, Ben" userId="ccecf397-710d-434a-a72c-2eaf81f3e7fd" providerId="ADAL" clId="{0D9E0C0F-0BCE-46F1-B550-0C2D30A4F8AA}" dt="2024-01-23T15:50:09.274" v="57" actId="478"/>
          <ac:picMkLst>
            <pc:docMk/>
            <pc:sldMk cId="1714262185" sldId="267"/>
            <ac:picMk id="5" creationId="{7A711B8F-5D24-C446-EA25-94061A58540B}"/>
          </ac:picMkLst>
        </pc:picChg>
      </pc:sldChg>
      <pc:sldChg chg="mod ord modShow">
        <pc:chgData name="Copans, Ben" userId="ccecf397-710d-434a-a72c-2eaf81f3e7fd" providerId="ADAL" clId="{0D9E0C0F-0BCE-46F1-B550-0C2D30A4F8AA}" dt="2024-01-23T16:14:07.539" v="379" actId="729"/>
        <pc:sldMkLst>
          <pc:docMk/>
          <pc:sldMk cId="786391817" sldId="294"/>
        </pc:sldMkLst>
      </pc:sldChg>
      <pc:sldChg chg="addSp delSp modSp mod">
        <pc:chgData name="Copans, Ben" userId="ccecf397-710d-434a-a72c-2eaf81f3e7fd" providerId="ADAL" clId="{0D9E0C0F-0BCE-46F1-B550-0C2D30A4F8AA}" dt="2024-01-26T03:03:04.254" v="460" actId="1076"/>
        <pc:sldMkLst>
          <pc:docMk/>
          <pc:sldMk cId="2191264304" sldId="590"/>
        </pc:sldMkLst>
        <pc:spChg chg="add del">
          <ac:chgData name="Copans, Ben" userId="ccecf397-710d-434a-a72c-2eaf81f3e7fd" providerId="ADAL" clId="{0D9E0C0F-0BCE-46F1-B550-0C2D30A4F8AA}" dt="2024-01-23T16:11:36.262" v="305" actId="22"/>
          <ac:spMkLst>
            <pc:docMk/>
            <pc:sldMk cId="2191264304" sldId="590"/>
            <ac:spMk id="7" creationId="{3DFD368B-EBCA-ECBA-F6A2-BBF3B1659674}"/>
          </ac:spMkLst>
        </pc:spChg>
        <pc:spChg chg="mod">
          <ac:chgData name="Copans, Ben" userId="ccecf397-710d-434a-a72c-2eaf81f3e7fd" providerId="ADAL" clId="{0D9E0C0F-0BCE-46F1-B550-0C2D30A4F8AA}" dt="2024-01-26T03:02:35.958" v="451" actId="6549"/>
          <ac:spMkLst>
            <pc:docMk/>
            <pc:sldMk cId="2191264304" sldId="590"/>
            <ac:spMk id="47" creationId="{2C85090B-C9E2-4197-942A-BA5FE3980EFC}"/>
          </ac:spMkLst>
        </pc:spChg>
        <pc:spChg chg="mod">
          <ac:chgData name="Copans, Ben" userId="ccecf397-710d-434a-a72c-2eaf81f3e7fd" providerId="ADAL" clId="{0D9E0C0F-0BCE-46F1-B550-0C2D30A4F8AA}" dt="2024-01-23T16:12:27.362" v="358" actId="27636"/>
          <ac:spMkLst>
            <pc:docMk/>
            <pc:sldMk cId="2191264304" sldId="590"/>
            <ac:spMk id="227" creationId="{ACFEA643-FAB8-4472-ABDB-85451E13F3CF}"/>
          </ac:spMkLst>
        </pc:spChg>
        <pc:spChg chg="mod">
          <ac:chgData name="Copans, Ben" userId="ccecf397-710d-434a-a72c-2eaf81f3e7fd" providerId="ADAL" clId="{0D9E0C0F-0BCE-46F1-B550-0C2D30A4F8AA}" dt="2024-01-23T16:13:09.699" v="372" actId="20577"/>
          <ac:spMkLst>
            <pc:docMk/>
            <pc:sldMk cId="2191264304" sldId="590"/>
            <ac:spMk id="346" creationId="{3DF722C9-361F-401E-AD34-54132A8436B3}"/>
          </ac:spMkLst>
        </pc:spChg>
        <pc:spChg chg="del mod">
          <ac:chgData name="Copans, Ben" userId="ccecf397-710d-434a-a72c-2eaf81f3e7fd" providerId="ADAL" clId="{0D9E0C0F-0BCE-46F1-B550-0C2D30A4F8AA}" dt="2024-01-26T03:03:01.510" v="459" actId="478"/>
          <ac:spMkLst>
            <pc:docMk/>
            <pc:sldMk cId="2191264304" sldId="590"/>
            <ac:spMk id="393" creationId="{10FF8817-F82E-4E9B-B388-C10E2BDCBBFA}"/>
          </ac:spMkLst>
        </pc:spChg>
        <pc:spChg chg="mod">
          <ac:chgData name="Copans, Ben" userId="ccecf397-710d-434a-a72c-2eaf81f3e7fd" providerId="ADAL" clId="{0D9E0C0F-0BCE-46F1-B550-0C2D30A4F8AA}" dt="2024-01-26T03:03:04.254" v="460" actId="1076"/>
          <ac:spMkLst>
            <pc:docMk/>
            <pc:sldMk cId="2191264304" sldId="590"/>
            <ac:spMk id="394" creationId="{86F70CE5-F00C-449D-9DAF-F22BD3C9A6B6}"/>
          </ac:spMkLst>
        </pc:spChg>
        <pc:spChg chg="del">
          <ac:chgData name="Copans, Ben" userId="ccecf397-710d-434a-a72c-2eaf81f3e7fd" providerId="ADAL" clId="{0D9E0C0F-0BCE-46F1-B550-0C2D30A4F8AA}" dt="2024-01-23T16:12:43.065" v="363" actId="478"/>
          <ac:spMkLst>
            <pc:docMk/>
            <pc:sldMk cId="2191264304" sldId="590"/>
            <ac:spMk id="396" creationId="{DEC5B441-3A76-4CD8-BFB9-2D89F43CF46A}"/>
          </ac:spMkLst>
        </pc:spChg>
        <pc:spChg chg="del">
          <ac:chgData name="Copans, Ben" userId="ccecf397-710d-434a-a72c-2eaf81f3e7fd" providerId="ADAL" clId="{0D9E0C0F-0BCE-46F1-B550-0C2D30A4F8AA}" dt="2024-01-23T16:12:40.275" v="362" actId="478"/>
          <ac:spMkLst>
            <pc:docMk/>
            <pc:sldMk cId="2191264304" sldId="590"/>
            <ac:spMk id="398" creationId="{2C429011-27E2-4F0C-85A3-840ED17AE60A}"/>
          </ac:spMkLst>
        </pc:spChg>
        <pc:spChg chg="del">
          <ac:chgData name="Copans, Ben" userId="ccecf397-710d-434a-a72c-2eaf81f3e7fd" providerId="ADAL" clId="{0D9E0C0F-0BCE-46F1-B550-0C2D30A4F8AA}" dt="2024-01-23T16:12:38.347" v="361" actId="478"/>
          <ac:spMkLst>
            <pc:docMk/>
            <pc:sldMk cId="2191264304" sldId="590"/>
            <ac:spMk id="399" creationId="{2CF27E81-9418-40F2-9309-898D360FEE91}"/>
          </ac:spMkLst>
        </pc:spChg>
        <pc:spChg chg="del mod">
          <ac:chgData name="Copans, Ben" userId="ccecf397-710d-434a-a72c-2eaf81f3e7fd" providerId="ADAL" clId="{0D9E0C0F-0BCE-46F1-B550-0C2D30A4F8AA}" dt="2024-01-23T16:12:36.734" v="360" actId="478"/>
          <ac:spMkLst>
            <pc:docMk/>
            <pc:sldMk cId="2191264304" sldId="590"/>
            <ac:spMk id="400" creationId="{E3976312-C49C-4415-A2F7-89F12E904DEA}"/>
          </ac:spMkLst>
        </pc:spChg>
        <pc:spChg chg="del">
          <ac:chgData name="Copans, Ben" userId="ccecf397-710d-434a-a72c-2eaf81f3e7fd" providerId="ADAL" clId="{0D9E0C0F-0BCE-46F1-B550-0C2D30A4F8AA}" dt="2024-01-23T16:12:44.613" v="364" actId="478"/>
          <ac:spMkLst>
            <pc:docMk/>
            <pc:sldMk cId="2191264304" sldId="590"/>
            <ac:spMk id="401" creationId="{C5F8D5DD-D4BF-44DA-B21C-949103D50C39}"/>
          </ac:spMkLst>
        </pc:spChg>
        <pc:spChg chg="del">
          <ac:chgData name="Copans, Ben" userId="ccecf397-710d-434a-a72c-2eaf81f3e7fd" providerId="ADAL" clId="{0D9E0C0F-0BCE-46F1-B550-0C2D30A4F8AA}" dt="2024-01-23T16:12:46.350" v="365" actId="478"/>
          <ac:spMkLst>
            <pc:docMk/>
            <pc:sldMk cId="2191264304" sldId="590"/>
            <ac:spMk id="402" creationId="{0BC8DDAA-8901-4DE3-B7E2-95CFBE37D97B}"/>
          </ac:spMkLst>
        </pc:spChg>
        <pc:spChg chg="del">
          <ac:chgData name="Copans, Ben" userId="ccecf397-710d-434a-a72c-2eaf81f3e7fd" providerId="ADAL" clId="{0D9E0C0F-0BCE-46F1-B550-0C2D30A4F8AA}" dt="2024-01-23T16:12:48.417" v="366" actId="478"/>
          <ac:spMkLst>
            <pc:docMk/>
            <pc:sldMk cId="2191264304" sldId="590"/>
            <ac:spMk id="403" creationId="{BF343ECC-EECA-4172-9AD8-ED03333912C4}"/>
          </ac:spMkLst>
        </pc:spChg>
        <pc:spChg chg="mod">
          <ac:chgData name="Copans, Ben" userId="ccecf397-710d-434a-a72c-2eaf81f3e7fd" providerId="ADAL" clId="{0D9E0C0F-0BCE-46F1-B550-0C2D30A4F8AA}" dt="2024-01-23T16:11:10.152" v="302" actId="207"/>
          <ac:spMkLst>
            <pc:docMk/>
            <pc:sldMk cId="2191264304" sldId="590"/>
            <ac:spMk id="1667" creationId="{087EE4B7-DEE2-4713-AAE8-469E15673C06}"/>
          </ac:spMkLst>
        </pc:spChg>
        <pc:grpChg chg="add del">
          <ac:chgData name="Copans, Ben" userId="ccecf397-710d-434a-a72c-2eaf81f3e7fd" providerId="ADAL" clId="{0D9E0C0F-0BCE-46F1-B550-0C2D30A4F8AA}" dt="2024-01-23T16:11:46.525" v="309" actId="478"/>
          <ac:grpSpMkLst>
            <pc:docMk/>
            <pc:sldMk cId="2191264304" sldId="590"/>
            <ac:grpSpMk id="39" creationId="{C84FF0DD-30CA-47AB-BC86-6CB5A6A0AB1A}"/>
          </ac:grpSpMkLst>
        </pc:grpChg>
      </pc:sldChg>
      <pc:sldChg chg="ord">
        <pc:chgData name="Copans, Ben" userId="ccecf397-710d-434a-a72c-2eaf81f3e7fd" providerId="ADAL" clId="{0D9E0C0F-0BCE-46F1-B550-0C2D30A4F8AA}" dt="2024-01-23T15:49:08.669" v="54"/>
        <pc:sldMkLst>
          <pc:docMk/>
          <pc:sldMk cId="4145329111" sldId="591"/>
        </pc:sldMkLst>
      </pc:sldChg>
      <pc:sldChg chg="ord">
        <pc:chgData name="Copans, Ben" userId="ccecf397-710d-434a-a72c-2eaf81f3e7fd" providerId="ADAL" clId="{0D9E0C0F-0BCE-46F1-B550-0C2D30A4F8AA}" dt="2024-01-23T16:13:27.007" v="374"/>
        <pc:sldMkLst>
          <pc:docMk/>
          <pc:sldMk cId="3538549024" sldId="592"/>
        </pc:sldMkLst>
      </pc:sldChg>
      <pc:sldChg chg="ord">
        <pc:chgData name="Copans, Ben" userId="ccecf397-710d-434a-a72c-2eaf81f3e7fd" providerId="ADAL" clId="{0D9E0C0F-0BCE-46F1-B550-0C2D30A4F8AA}" dt="2024-01-23T16:13:29.475" v="376"/>
        <pc:sldMkLst>
          <pc:docMk/>
          <pc:sldMk cId="811398074" sldId="594"/>
        </pc:sldMkLst>
      </pc:sldChg>
      <pc:sldChg chg="ord">
        <pc:chgData name="Copans, Ben" userId="ccecf397-710d-434a-a72c-2eaf81f3e7fd" providerId="ADAL" clId="{0D9E0C0F-0BCE-46F1-B550-0C2D30A4F8AA}" dt="2024-01-23T15:49:21.211" v="56"/>
        <pc:sldMkLst>
          <pc:docMk/>
          <pc:sldMk cId="82423239" sldId="600"/>
        </pc:sldMkLst>
      </pc:sldChg>
      <pc:sldChg chg="addSp mod ord">
        <pc:chgData name="Copans, Ben" userId="ccecf397-710d-434a-a72c-2eaf81f3e7fd" providerId="ADAL" clId="{0D9E0C0F-0BCE-46F1-B550-0C2D30A4F8AA}" dt="2024-01-23T16:02:00.726" v="141" actId="22"/>
        <pc:sldMkLst>
          <pc:docMk/>
          <pc:sldMk cId="33324747" sldId="601"/>
        </pc:sldMkLst>
        <pc:picChg chg="add">
          <ac:chgData name="Copans, Ben" userId="ccecf397-710d-434a-a72c-2eaf81f3e7fd" providerId="ADAL" clId="{0D9E0C0F-0BCE-46F1-B550-0C2D30A4F8AA}" dt="2024-01-23T16:02:00.726" v="141" actId="22"/>
          <ac:picMkLst>
            <pc:docMk/>
            <pc:sldMk cId="33324747" sldId="601"/>
            <ac:picMk id="5" creationId="{96B40C26-782E-F802-1CD6-1B0B3AAA5644}"/>
          </ac:picMkLst>
        </pc:picChg>
      </pc:sldChg>
      <pc:sldChg chg="modSp">
        <pc:chgData name="Copans, Ben" userId="ccecf397-710d-434a-a72c-2eaf81f3e7fd" providerId="ADAL" clId="{0D9E0C0F-0BCE-46F1-B550-0C2D30A4F8AA}" dt="2024-01-23T15:48:53.988" v="52" actId="20577"/>
        <pc:sldMkLst>
          <pc:docMk/>
          <pc:sldMk cId="2253753258" sldId="602"/>
        </pc:sldMkLst>
        <pc:graphicFrameChg chg="mod">
          <ac:chgData name="Copans, Ben" userId="ccecf397-710d-434a-a72c-2eaf81f3e7fd" providerId="ADAL" clId="{0D9E0C0F-0BCE-46F1-B550-0C2D30A4F8AA}" dt="2024-01-23T15:48:53.988" v="52" actId="20577"/>
          <ac:graphicFrameMkLst>
            <pc:docMk/>
            <pc:sldMk cId="2253753258" sldId="602"/>
            <ac:graphicFrameMk id="4" creationId="{523BD7D9-B27D-DF93-B6DD-3ED99602CD78}"/>
          </ac:graphicFrameMkLst>
        </pc:graphicFrameChg>
      </pc:sldChg>
      <pc:sldChg chg="addSp modSp new mod">
        <pc:chgData name="Copans, Ben" userId="ccecf397-710d-434a-a72c-2eaf81f3e7fd" providerId="ADAL" clId="{0D9E0C0F-0BCE-46F1-B550-0C2D30A4F8AA}" dt="2024-01-23T15:56:09.204" v="110" actId="20577"/>
        <pc:sldMkLst>
          <pc:docMk/>
          <pc:sldMk cId="520865388" sldId="603"/>
        </pc:sldMkLst>
        <pc:spChg chg="mod">
          <ac:chgData name="Copans, Ben" userId="ccecf397-710d-434a-a72c-2eaf81f3e7fd" providerId="ADAL" clId="{0D9E0C0F-0BCE-46F1-B550-0C2D30A4F8AA}" dt="2024-01-23T15:56:09.204" v="110" actId="20577"/>
          <ac:spMkLst>
            <pc:docMk/>
            <pc:sldMk cId="520865388" sldId="603"/>
            <ac:spMk id="2" creationId="{26FE1AAE-CF18-DA60-44A7-F2FC8462B569}"/>
          </ac:spMkLst>
        </pc:spChg>
        <pc:picChg chg="add mod">
          <ac:chgData name="Copans, Ben" userId="ccecf397-710d-434a-a72c-2eaf81f3e7fd" providerId="ADAL" clId="{0D9E0C0F-0BCE-46F1-B550-0C2D30A4F8AA}" dt="2024-01-23T15:56:03.849" v="95" actId="14100"/>
          <ac:picMkLst>
            <pc:docMk/>
            <pc:sldMk cId="520865388" sldId="603"/>
            <ac:picMk id="5" creationId="{D9F1D3C8-5B97-0D28-D0A5-535B5F0B194E}"/>
          </ac:picMkLst>
        </pc:picChg>
        <pc:picChg chg="add mod">
          <ac:chgData name="Copans, Ben" userId="ccecf397-710d-434a-a72c-2eaf81f3e7fd" providerId="ADAL" clId="{0D9E0C0F-0BCE-46F1-B550-0C2D30A4F8AA}" dt="2024-01-23T15:56:01.882" v="94" actId="1076"/>
          <ac:picMkLst>
            <pc:docMk/>
            <pc:sldMk cId="520865388" sldId="603"/>
            <ac:picMk id="7" creationId="{A083DE4D-77A3-91A6-DA0C-2D2A48DB0EB7}"/>
          </ac:picMkLst>
        </pc:picChg>
      </pc:sldChg>
      <pc:sldChg chg="addSp delSp modSp new mod">
        <pc:chgData name="Copans, Ben" userId="ccecf397-710d-434a-a72c-2eaf81f3e7fd" providerId="ADAL" clId="{0D9E0C0F-0BCE-46F1-B550-0C2D30A4F8AA}" dt="2024-01-23T16:00:34.517" v="140" actId="22"/>
        <pc:sldMkLst>
          <pc:docMk/>
          <pc:sldMk cId="4238864889" sldId="604"/>
        </pc:sldMkLst>
        <pc:spChg chg="del mod">
          <ac:chgData name="Copans, Ben" userId="ccecf397-710d-434a-a72c-2eaf81f3e7fd" providerId="ADAL" clId="{0D9E0C0F-0BCE-46F1-B550-0C2D30A4F8AA}" dt="2024-01-23T16:00:32.244" v="138" actId="478"/>
          <ac:spMkLst>
            <pc:docMk/>
            <pc:sldMk cId="4238864889" sldId="604"/>
            <ac:spMk id="2" creationId="{795DCB2F-A6DD-6DFB-54D5-18A6C7C5D506}"/>
          </ac:spMkLst>
        </pc:spChg>
        <pc:spChg chg="add mod">
          <ac:chgData name="Copans, Ben" userId="ccecf397-710d-434a-a72c-2eaf81f3e7fd" providerId="ADAL" clId="{0D9E0C0F-0BCE-46F1-B550-0C2D30A4F8AA}" dt="2024-01-23T16:00:32.244" v="138" actId="478"/>
          <ac:spMkLst>
            <pc:docMk/>
            <pc:sldMk cId="4238864889" sldId="604"/>
            <ac:spMk id="9" creationId="{0E7EC8DF-9C0E-0A42-45C2-09921DBC5B68}"/>
          </ac:spMkLst>
        </pc:spChg>
        <pc:picChg chg="add del mod">
          <ac:chgData name="Copans, Ben" userId="ccecf397-710d-434a-a72c-2eaf81f3e7fd" providerId="ADAL" clId="{0D9E0C0F-0BCE-46F1-B550-0C2D30A4F8AA}" dt="2024-01-23T16:00:29.892" v="137" actId="478"/>
          <ac:picMkLst>
            <pc:docMk/>
            <pc:sldMk cId="4238864889" sldId="604"/>
            <ac:picMk id="5" creationId="{893CA60D-BA6E-FBD9-BDB9-F4ADCD021AB0}"/>
          </ac:picMkLst>
        </pc:picChg>
        <pc:picChg chg="add del mod">
          <ac:chgData name="Copans, Ben" userId="ccecf397-710d-434a-a72c-2eaf81f3e7fd" providerId="ADAL" clId="{0D9E0C0F-0BCE-46F1-B550-0C2D30A4F8AA}" dt="2024-01-23T16:00:33.081" v="139" actId="478"/>
          <ac:picMkLst>
            <pc:docMk/>
            <pc:sldMk cId="4238864889" sldId="604"/>
            <ac:picMk id="7" creationId="{C36BFF73-5D48-EDBE-6E25-E377C803377C}"/>
          </ac:picMkLst>
        </pc:picChg>
        <pc:picChg chg="add">
          <ac:chgData name="Copans, Ben" userId="ccecf397-710d-434a-a72c-2eaf81f3e7fd" providerId="ADAL" clId="{0D9E0C0F-0BCE-46F1-B550-0C2D30A4F8AA}" dt="2024-01-23T16:00:34.517" v="140" actId="22"/>
          <ac:picMkLst>
            <pc:docMk/>
            <pc:sldMk cId="4238864889" sldId="604"/>
            <ac:picMk id="11" creationId="{C546026C-A05F-DAFA-A44D-67B1D7C8DDC3}"/>
          </ac:picMkLst>
        </pc:picChg>
      </pc:sldChg>
      <pc:sldChg chg="addSp new mod">
        <pc:chgData name="Copans, Ben" userId="ccecf397-710d-434a-a72c-2eaf81f3e7fd" providerId="ADAL" clId="{0D9E0C0F-0BCE-46F1-B550-0C2D30A4F8AA}" dt="2024-01-23T16:02:31.240" v="143" actId="22"/>
        <pc:sldMkLst>
          <pc:docMk/>
          <pc:sldMk cId="3215229210" sldId="605"/>
        </pc:sldMkLst>
        <pc:picChg chg="add">
          <ac:chgData name="Copans, Ben" userId="ccecf397-710d-434a-a72c-2eaf81f3e7fd" providerId="ADAL" clId="{0D9E0C0F-0BCE-46F1-B550-0C2D30A4F8AA}" dt="2024-01-23T16:02:31.240" v="143" actId="22"/>
          <ac:picMkLst>
            <pc:docMk/>
            <pc:sldMk cId="3215229210" sldId="605"/>
            <ac:picMk id="5" creationId="{7FCA8854-33E2-176E-B1F7-329882A3DE70}"/>
          </ac:picMkLst>
        </pc:picChg>
      </pc:sldChg>
      <pc:sldChg chg="modSp new mod">
        <pc:chgData name="Copans, Ben" userId="ccecf397-710d-434a-a72c-2eaf81f3e7fd" providerId="ADAL" clId="{0D9E0C0F-0BCE-46F1-B550-0C2D30A4F8AA}" dt="2024-01-26T03:01:22.983" v="450" actId="20577"/>
        <pc:sldMkLst>
          <pc:docMk/>
          <pc:sldMk cId="273748878" sldId="606"/>
        </pc:sldMkLst>
        <pc:spChg chg="mod">
          <ac:chgData name="Copans, Ben" userId="ccecf397-710d-434a-a72c-2eaf81f3e7fd" providerId="ADAL" clId="{0D9E0C0F-0BCE-46F1-B550-0C2D30A4F8AA}" dt="2024-01-23T16:03:48.867" v="194" actId="20577"/>
          <ac:spMkLst>
            <pc:docMk/>
            <pc:sldMk cId="273748878" sldId="606"/>
            <ac:spMk id="2" creationId="{AF35F767-27BC-AB5A-EE97-4B82D5A289BB}"/>
          </ac:spMkLst>
        </pc:spChg>
        <pc:spChg chg="mod">
          <ac:chgData name="Copans, Ben" userId="ccecf397-710d-434a-a72c-2eaf81f3e7fd" providerId="ADAL" clId="{0D9E0C0F-0BCE-46F1-B550-0C2D30A4F8AA}" dt="2024-01-26T03:01:22.983" v="450" actId="20577"/>
          <ac:spMkLst>
            <pc:docMk/>
            <pc:sldMk cId="273748878" sldId="606"/>
            <ac:spMk id="3" creationId="{EC7FD286-51B8-1647-1390-3BF86C301C0D}"/>
          </ac:spMkLst>
        </pc:spChg>
      </pc:sldChg>
      <pc:sldChg chg="addSp delSp modSp new mod">
        <pc:chgData name="Copans, Ben" userId="ccecf397-710d-434a-a72c-2eaf81f3e7fd" providerId="ADAL" clId="{0D9E0C0F-0BCE-46F1-B550-0C2D30A4F8AA}" dt="2024-01-26T02:46:38.285" v="413" actId="1076"/>
        <pc:sldMkLst>
          <pc:docMk/>
          <pc:sldMk cId="2814172349" sldId="607"/>
        </pc:sldMkLst>
        <pc:spChg chg="mod">
          <ac:chgData name="Copans, Ben" userId="ccecf397-710d-434a-a72c-2eaf81f3e7fd" providerId="ADAL" clId="{0D9E0C0F-0BCE-46F1-B550-0C2D30A4F8AA}" dt="2024-01-26T02:35:59.404" v="400" actId="1076"/>
          <ac:spMkLst>
            <pc:docMk/>
            <pc:sldMk cId="2814172349" sldId="607"/>
            <ac:spMk id="2" creationId="{DC34AF81-C25D-EC5B-5A70-E732068E541B}"/>
          </ac:spMkLst>
        </pc:spChg>
        <pc:picChg chg="add del mod">
          <ac:chgData name="Copans, Ben" userId="ccecf397-710d-434a-a72c-2eaf81f3e7fd" providerId="ADAL" clId="{0D9E0C0F-0BCE-46F1-B550-0C2D30A4F8AA}" dt="2024-01-26T02:46:32.595" v="411" actId="478"/>
          <ac:picMkLst>
            <pc:docMk/>
            <pc:sldMk cId="2814172349" sldId="607"/>
            <ac:picMk id="5" creationId="{E73A7587-D964-9077-2997-DA3F164DAC12}"/>
          </ac:picMkLst>
        </pc:picChg>
        <pc:picChg chg="add mod">
          <ac:chgData name="Copans, Ben" userId="ccecf397-710d-434a-a72c-2eaf81f3e7fd" providerId="ADAL" clId="{0D9E0C0F-0BCE-46F1-B550-0C2D30A4F8AA}" dt="2024-01-26T02:46:38.285" v="413" actId="1076"/>
          <ac:picMkLst>
            <pc:docMk/>
            <pc:sldMk cId="2814172349" sldId="607"/>
            <ac:picMk id="7" creationId="{8672955B-5658-AFD7-E139-15162AA5C9D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E561E-B8F0-4DE1-B3F1-53A5C01B0E07}" type="doc">
      <dgm:prSet loTypeId="urn:microsoft.com/office/officeart/2005/8/layout/chevron1" loCatId="process" qsTypeId="urn:microsoft.com/office/officeart/2005/8/quickstyle/simple1" qsCatId="simple" csTypeId="urn:microsoft.com/office/officeart/2005/8/colors/accent1_2" csCatId="accent1" phldr="1"/>
      <dgm:spPr/>
    </dgm:pt>
    <dgm:pt modelId="{E8A4C4D3-7937-4067-A41E-EC7AE0EB8A82}">
      <dgm:prSet phldrT="[Text]" custT="1"/>
      <dgm:spPr/>
      <dgm:t>
        <a:bodyPr/>
        <a:lstStyle/>
        <a:p>
          <a:r>
            <a:rPr lang="en-US" sz="1400" b="1" dirty="0"/>
            <a:t>Lake WQ concern </a:t>
          </a:r>
        </a:p>
      </dgm:t>
    </dgm:pt>
    <dgm:pt modelId="{3A950E34-5D61-4194-A9A7-E540C806509D}" type="parTrans" cxnId="{3812EEF4-1E7C-49AE-9734-85173A0224EA}">
      <dgm:prSet/>
      <dgm:spPr/>
      <dgm:t>
        <a:bodyPr/>
        <a:lstStyle/>
        <a:p>
          <a:endParaRPr lang="en-US"/>
        </a:p>
      </dgm:t>
    </dgm:pt>
    <dgm:pt modelId="{7B88B3F6-0A08-41A7-AA48-5B2694721F45}" type="sibTrans" cxnId="{3812EEF4-1E7C-49AE-9734-85173A0224EA}">
      <dgm:prSet/>
      <dgm:spPr/>
      <dgm:t>
        <a:bodyPr/>
        <a:lstStyle/>
        <a:p>
          <a:endParaRPr lang="en-US"/>
        </a:p>
      </dgm:t>
    </dgm:pt>
    <dgm:pt modelId="{A46AFEE1-95D7-438A-946A-EB78C5464DF6}">
      <dgm:prSet phldrT="[Text]" custT="1"/>
      <dgm:spPr/>
      <dgm:t>
        <a:bodyPr/>
        <a:lstStyle/>
        <a:p>
          <a:r>
            <a:rPr lang="en-US" sz="1400" b="1" dirty="0"/>
            <a:t>Lake Watershed Action Plan/ Lake Wise Assessment</a:t>
          </a:r>
        </a:p>
      </dgm:t>
    </dgm:pt>
    <dgm:pt modelId="{BE3B689C-A2F9-4C7C-8A3E-052F53B1152C}" type="parTrans" cxnId="{CC00B661-2726-44B2-8AB8-B702FFACA04B}">
      <dgm:prSet/>
      <dgm:spPr/>
      <dgm:t>
        <a:bodyPr/>
        <a:lstStyle/>
        <a:p>
          <a:endParaRPr lang="en-US"/>
        </a:p>
      </dgm:t>
    </dgm:pt>
    <dgm:pt modelId="{17184A6C-D653-4731-B11B-BC29B199D88A}" type="sibTrans" cxnId="{CC00B661-2726-44B2-8AB8-B702FFACA04B}">
      <dgm:prSet/>
      <dgm:spPr/>
      <dgm:t>
        <a:bodyPr/>
        <a:lstStyle/>
        <a:p>
          <a:endParaRPr lang="en-US"/>
        </a:p>
      </dgm:t>
    </dgm:pt>
    <dgm:pt modelId="{A3AB201F-7ED6-4611-9291-781A7B0D45A1}">
      <dgm:prSet phldrT="[Text]" custT="1"/>
      <dgm:spPr/>
      <dgm:t>
        <a:bodyPr/>
        <a:lstStyle/>
        <a:p>
          <a:r>
            <a:rPr lang="en-US" sz="1400" b="1" dirty="0"/>
            <a:t>Landowner interest confirmed</a:t>
          </a:r>
        </a:p>
      </dgm:t>
    </dgm:pt>
    <dgm:pt modelId="{EA7B34BE-71BF-4294-B772-62439E0F668F}" type="parTrans" cxnId="{2D2612EB-7600-4F03-B4EC-BB975BA5ACE1}">
      <dgm:prSet/>
      <dgm:spPr/>
      <dgm:t>
        <a:bodyPr/>
        <a:lstStyle/>
        <a:p>
          <a:endParaRPr lang="en-US"/>
        </a:p>
      </dgm:t>
    </dgm:pt>
    <dgm:pt modelId="{8DB3B68C-1A90-487B-BBA2-C1BD25CFB4DA}" type="sibTrans" cxnId="{2D2612EB-7600-4F03-B4EC-BB975BA5ACE1}">
      <dgm:prSet/>
      <dgm:spPr/>
      <dgm:t>
        <a:bodyPr/>
        <a:lstStyle/>
        <a:p>
          <a:endParaRPr lang="en-US"/>
        </a:p>
      </dgm:t>
    </dgm:pt>
    <dgm:pt modelId="{6D75F366-4DCC-4E0C-84C0-4319520F90DC}">
      <dgm:prSet phldrT="[Text]" custT="1"/>
      <dgm:spPr/>
      <dgm:t>
        <a:bodyPr/>
        <a:lstStyle/>
        <a:p>
          <a:r>
            <a:rPr lang="en-US" sz="1400" b="1" dirty="0"/>
            <a:t>Lake projects built</a:t>
          </a:r>
        </a:p>
      </dgm:t>
    </dgm:pt>
    <dgm:pt modelId="{A691CE42-1526-47FC-964F-3A6B2157A07A}" type="parTrans" cxnId="{74EA6DDF-FE61-438D-99C8-4ABD35A32D78}">
      <dgm:prSet/>
      <dgm:spPr/>
      <dgm:t>
        <a:bodyPr/>
        <a:lstStyle/>
        <a:p>
          <a:endParaRPr lang="en-US"/>
        </a:p>
      </dgm:t>
    </dgm:pt>
    <dgm:pt modelId="{B64592D0-2946-4861-8E2A-562EC76D8B4F}" type="sibTrans" cxnId="{74EA6DDF-FE61-438D-99C8-4ABD35A32D78}">
      <dgm:prSet/>
      <dgm:spPr/>
      <dgm:t>
        <a:bodyPr/>
        <a:lstStyle/>
        <a:p>
          <a:endParaRPr lang="en-US"/>
        </a:p>
      </dgm:t>
    </dgm:pt>
    <dgm:pt modelId="{69246121-64B7-43FE-8B0B-5EDF1E639EF9}">
      <dgm:prSet phldrT="[Text]" custT="1"/>
      <dgm:spPr/>
      <dgm:t>
        <a:bodyPr/>
        <a:lstStyle/>
        <a:p>
          <a:r>
            <a:rPr lang="en-US" sz="1400" b="1" dirty="0"/>
            <a:t>Operations and maintainence</a:t>
          </a:r>
        </a:p>
      </dgm:t>
    </dgm:pt>
    <dgm:pt modelId="{15799C06-E2B7-487E-B323-180FFB6D8C0F}" type="parTrans" cxnId="{982EAC4E-8321-4A33-B60D-32EEFF7EE404}">
      <dgm:prSet/>
      <dgm:spPr/>
      <dgm:t>
        <a:bodyPr/>
        <a:lstStyle/>
        <a:p>
          <a:endParaRPr lang="en-US"/>
        </a:p>
      </dgm:t>
    </dgm:pt>
    <dgm:pt modelId="{19E23E58-2671-46D2-9533-6EBC03D65BE9}" type="sibTrans" cxnId="{982EAC4E-8321-4A33-B60D-32EEFF7EE404}">
      <dgm:prSet/>
      <dgm:spPr/>
      <dgm:t>
        <a:bodyPr/>
        <a:lstStyle/>
        <a:p>
          <a:endParaRPr lang="en-US"/>
        </a:p>
      </dgm:t>
    </dgm:pt>
    <dgm:pt modelId="{D614446F-A2BF-48DA-B5DB-939BA1B16460}">
      <dgm:prSet phldrT="[Text]" custT="1"/>
      <dgm:spPr/>
      <dgm:t>
        <a:bodyPr/>
        <a:lstStyle/>
        <a:p>
          <a:r>
            <a:rPr lang="en-US" sz="1400" b="1" dirty="0"/>
            <a:t>Lake projects designed</a:t>
          </a:r>
        </a:p>
      </dgm:t>
    </dgm:pt>
    <dgm:pt modelId="{299FD674-2FF4-4F3F-A7BD-E29CA9AAF3F5}" type="parTrans" cxnId="{D51743B2-2F26-4F37-8582-EF93AF1AC908}">
      <dgm:prSet/>
      <dgm:spPr/>
      <dgm:t>
        <a:bodyPr/>
        <a:lstStyle/>
        <a:p>
          <a:endParaRPr lang="en-US"/>
        </a:p>
      </dgm:t>
    </dgm:pt>
    <dgm:pt modelId="{15ED91B3-AF14-43EC-95AB-BD05EC6BE871}" type="sibTrans" cxnId="{D51743B2-2F26-4F37-8582-EF93AF1AC908}">
      <dgm:prSet/>
      <dgm:spPr/>
      <dgm:t>
        <a:bodyPr/>
        <a:lstStyle/>
        <a:p>
          <a:endParaRPr lang="en-US"/>
        </a:p>
      </dgm:t>
    </dgm:pt>
    <dgm:pt modelId="{31465DE8-347E-4DA4-BF26-A24CB05006F3}" type="pres">
      <dgm:prSet presAssocID="{394E561E-B8F0-4DE1-B3F1-53A5C01B0E07}" presName="Name0" presStyleCnt="0">
        <dgm:presLayoutVars>
          <dgm:dir/>
          <dgm:animLvl val="lvl"/>
          <dgm:resizeHandles val="exact"/>
        </dgm:presLayoutVars>
      </dgm:prSet>
      <dgm:spPr/>
    </dgm:pt>
    <dgm:pt modelId="{4BEF5B4E-1325-4182-BAAE-FBB447767D83}" type="pres">
      <dgm:prSet presAssocID="{E8A4C4D3-7937-4067-A41E-EC7AE0EB8A82}" presName="parTxOnly" presStyleLbl="node1" presStyleIdx="0" presStyleCnt="6" custScaleX="77939">
        <dgm:presLayoutVars>
          <dgm:chMax val="0"/>
          <dgm:chPref val="0"/>
          <dgm:bulletEnabled val="1"/>
        </dgm:presLayoutVars>
      </dgm:prSet>
      <dgm:spPr/>
    </dgm:pt>
    <dgm:pt modelId="{5B8D2EC3-FFE9-4B95-BDEC-5A158C33444E}" type="pres">
      <dgm:prSet presAssocID="{7B88B3F6-0A08-41A7-AA48-5B2694721F45}" presName="parTxOnlySpace" presStyleCnt="0"/>
      <dgm:spPr/>
    </dgm:pt>
    <dgm:pt modelId="{C5EA1908-13D4-43EC-9C5A-4141FCDD29EE}" type="pres">
      <dgm:prSet presAssocID="{A46AFEE1-95D7-438A-946A-EB78C5464DF6}" presName="parTxOnly" presStyleLbl="node1" presStyleIdx="1" presStyleCnt="6" custScaleX="107268">
        <dgm:presLayoutVars>
          <dgm:chMax val="0"/>
          <dgm:chPref val="0"/>
          <dgm:bulletEnabled val="1"/>
        </dgm:presLayoutVars>
      </dgm:prSet>
      <dgm:spPr/>
    </dgm:pt>
    <dgm:pt modelId="{C3B2977F-613F-4B75-BA0E-4A2F2BC5B5E8}" type="pres">
      <dgm:prSet presAssocID="{17184A6C-D653-4731-B11B-BC29B199D88A}" presName="parTxOnlySpace" presStyleCnt="0"/>
      <dgm:spPr/>
    </dgm:pt>
    <dgm:pt modelId="{284ED8A0-1BAF-430F-8A6C-52079AADB5A8}" type="pres">
      <dgm:prSet presAssocID="{A3AB201F-7ED6-4611-9291-781A7B0D45A1}" presName="parTxOnly" presStyleLbl="node1" presStyleIdx="2" presStyleCnt="6" custScaleX="94334">
        <dgm:presLayoutVars>
          <dgm:chMax val="0"/>
          <dgm:chPref val="0"/>
          <dgm:bulletEnabled val="1"/>
        </dgm:presLayoutVars>
      </dgm:prSet>
      <dgm:spPr/>
    </dgm:pt>
    <dgm:pt modelId="{DCEEB931-52F8-46CE-B14A-0F9113CFED0C}" type="pres">
      <dgm:prSet presAssocID="{8DB3B68C-1A90-487B-BBA2-C1BD25CFB4DA}" presName="parTxOnlySpace" presStyleCnt="0"/>
      <dgm:spPr/>
    </dgm:pt>
    <dgm:pt modelId="{0A98B702-F9A9-4804-B6BE-19B4C25954DD}" type="pres">
      <dgm:prSet presAssocID="{D614446F-A2BF-48DA-B5DB-939BA1B16460}" presName="parTxOnly" presStyleLbl="node1" presStyleIdx="3" presStyleCnt="6" custScaleX="83926">
        <dgm:presLayoutVars>
          <dgm:chMax val="0"/>
          <dgm:chPref val="0"/>
          <dgm:bulletEnabled val="1"/>
        </dgm:presLayoutVars>
      </dgm:prSet>
      <dgm:spPr/>
    </dgm:pt>
    <dgm:pt modelId="{0F5FACA7-BB2C-4839-8D49-8C12F2AE05D7}" type="pres">
      <dgm:prSet presAssocID="{15ED91B3-AF14-43EC-95AB-BD05EC6BE871}" presName="parTxOnlySpace" presStyleCnt="0"/>
      <dgm:spPr/>
    </dgm:pt>
    <dgm:pt modelId="{5AC64145-576E-4B9C-8B94-5AA25345F68E}" type="pres">
      <dgm:prSet presAssocID="{6D75F366-4DCC-4E0C-84C0-4319520F90DC}" presName="parTxOnly" presStyleLbl="node1" presStyleIdx="4" presStyleCnt="6" custScaleX="79326">
        <dgm:presLayoutVars>
          <dgm:chMax val="0"/>
          <dgm:chPref val="0"/>
          <dgm:bulletEnabled val="1"/>
        </dgm:presLayoutVars>
      </dgm:prSet>
      <dgm:spPr/>
    </dgm:pt>
    <dgm:pt modelId="{DAABE25F-C7AD-4B35-920B-FD62F0284442}" type="pres">
      <dgm:prSet presAssocID="{B64592D0-2946-4861-8E2A-562EC76D8B4F}" presName="parTxOnlySpace" presStyleCnt="0"/>
      <dgm:spPr/>
    </dgm:pt>
    <dgm:pt modelId="{C7519063-FC77-4379-8621-4DBF49647B56}" type="pres">
      <dgm:prSet presAssocID="{69246121-64B7-43FE-8B0B-5EDF1E639EF9}" presName="parTxOnly" presStyleLbl="node1" presStyleIdx="5" presStyleCnt="6">
        <dgm:presLayoutVars>
          <dgm:chMax val="0"/>
          <dgm:chPref val="0"/>
          <dgm:bulletEnabled val="1"/>
        </dgm:presLayoutVars>
      </dgm:prSet>
      <dgm:spPr/>
    </dgm:pt>
  </dgm:ptLst>
  <dgm:cxnLst>
    <dgm:cxn modelId="{2ED1695F-7823-44F8-82F5-320F9E095CDC}" type="presOf" srcId="{A3AB201F-7ED6-4611-9291-781A7B0D45A1}" destId="{284ED8A0-1BAF-430F-8A6C-52079AADB5A8}" srcOrd="0" destOrd="0" presId="urn:microsoft.com/office/officeart/2005/8/layout/chevron1"/>
    <dgm:cxn modelId="{CC00B661-2726-44B2-8AB8-B702FFACA04B}" srcId="{394E561E-B8F0-4DE1-B3F1-53A5C01B0E07}" destId="{A46AFEE1-95D7-438A-946A-EB78C5464DF6}" srcOrd="1" destOrd="0" parTransId="{BE3B689C-A2F9-4C7C-8A3E-052F53B1152C}" sibTransId="{17184A6C-D653-4731-B11B-BC29B199D88A}"/>
    <dgm:cxn modelId="{A4D2F26C-E159-4EBB-96C6-7D179FB8418F}" type="presOf" srcId="{E8A4C4D3-7937-4067-A41E-EC7AE0EB8A82}" destId="{4BEF5B4E-1325-4182-BAAE-FBB447767D83}" srcOrd="0" destOrd="0" presId="urn:microsoft.com/office/officeart/2005/8/layout/chevron1"/>
    <dgm:cxn modelId="{982EAC4E-8321-4A33-B60D-32EEFF7EE404}" srcId="{394E561E-B8F0-4DE1-B3F1-53A5C01B0E07}" destId="{69246121-64B7-43FE-8B0B-5EDF1E639EF9}" srcOrd="5" destOrd="0" parTransId="{15799C06-E2B7-487E-B323-180FFB6D8C0F}" sibTransId="{19E23E58-2671-46D2-9533-6EBC03D65BE9}"/>
    <dgm:cxn modelId="{38F8386F-3C69-4F77-A0D0-61F96305C68C}" type="presOf" srcId="{394E561E-B8F0-4DE1-B3F1-53A5C01B0E07}" destId="{31465DE8-347E-4DA4-BF26-A24CB05006F3}" srcOrd="0" destOrd="0" presId="urn:microsoft.com/office/officeart/2005/8/layout/chevron1"/>
    <dgm:cxn modelId="{0B8E9255-AF4C-48B0-8D80-4D81A0DCF3CE}" type="presOf" srcId="{69246121-64B7-43FE-8B0B-5EDF1E639EF9}" destId="{C7519063-FC77-4379-8621-4DBF49647B56}" srcOrd="0" destOrd="0" presId="urn:microsoft.com/office/officeart/2005/8/layout/chevron1"/>
    <dgm:cxn modelId="{D51743B2-2F26-4F37-8582-EF93AF1AC908}" srcId="{394E561E-B8F0-4DE1-B3F1-53A5C01B0E07}" destId="{D614446F-A2BF-48DA-B5DB-939BA1B16460}" srcOrd="3" destOrd="0" parTransId="{299FD674-2FF4-4F3F-A7BD-E29CA9AAF3F5}" sibTransId="{15ED91B3-AF14-43EC-95AB-BD05EC6BE871}"/>
    <dgm:cxn modelId="{FE1AB4C6-1EE4-4F01-A381-18B4283E3CBC}" type="presOf" srcId="{D614446F-A2BF-48DA-B5DB-939BA1B16460}" destId="{0A98B702-F9A9-4804-B6BE-19B4C25954DD}" srcOrd="0" destOrd="0" presId="urn:microsoft.com/office/officeart/2005/8/layout/chevron1"/>
    <dgm:cxn modelId="{C34E5BCE-E3BE-4A29-B144-33F7B6C931AF}" type="presOf" srcId="{A46AFEE1-95D7-438A-946A-EB78C5464DF6}" destId="{C5EA1908-13D4-43EC-9C5A-4141FCDD29EE}" srcOrd="0" destOrd="0" presId="urn:microsoft.com/office/officeart/2005/8/layout/chevron1"/>
    <dgm:cxn modelId="{74EA6DDF-FE61-438D-99C8-4ABD35A32D78}" srcId="{394E561E-B8F0-4DE1-B3F1-53A5C01B0E07}" destId="{6D75F366-4DCC-4E0C-84C0-4319520F90DC}" srcOrd="4" destOrd="0" parTransId="{A691CE42-1526-47FC-964F-3A6B2157A07A}" sibTransId="{B64592D0-2946-4861-8E2A-562EC76D8B4F}"/>
    <dgm:cxn modelId="{58F0A8EA-A232-4B3F-90EC-FDC070E6992E}" type="presOf" srcId="{6D75F366-4DCC-4E0C-84C0-4319520F90DC}" destId="{5AC64145-576E-4B9C-8B94-5AA25345F68E}" srcOrd="0" destOrd="0" presId="urn:microsoft.com/office/officeart/2005/8/layout/chevron1"/>
    <dgm:cxn modelId="{2D2612EB-7600-4F03-B4EC-BB975BA5ACE1}" srcId="{394E561E-B8F0-4DE1-B3F1-53A5C01B0E07}" destId="{A3AB201F-7ED6-4611-9291-781A7B0D45A1}" srcOrd="2" destOrd="0" parTransId="{EA7B34BE-71BF-4294-B772-62439E0F668F}" sibTransId="{8DB3B68C-1A90-487B-BBA2-C1BD25CFB4DA}"/>
    <dgm:cxn modelId="{3812EEF4-1E7C-49AE-9734-85173A0224EA}" srcId="{394E561E-B8F0-4DE1-B3F1-53A5C01B0E07}" destId="{E8A4C4D3-7937-4067-A41E-EC7AE0EB8A82}" srcOrd="0" destOrd="0" parTransId="{3A950E34-5D61-4194-A9A7-E540C806509D}" sibTransId="{7B88B3F6-0A08-41A7-AA48-5B2694721F45}"/>
    <dgm:cxn modelId="{3D5F7834-9829-464E-A32E-26E59C9B73A2}" type="presParOf" srcId="{31465DE8-347E-4DA4-BF26-A24CB05006F3}" destId="{4BEF5B4E-1325-4182-BAAE-FBB447767D83}" srcOrd="0" destOrd="0" presId="urn:microsoft.com/office/officeart/2005/8/layout/chevron1"/>
    <dgm:cxn modelId="{9C75FB77-DEC2-4E2D-BD08-AC2EB99384BA}" type="presParOf" srcId="{31465DE8-347E-4DA4-BF26-A24CB05006F3}" destId="{5B8D2EC3-FFE9-4B95-BDEC-5A158C33444E}" srcOrd="1" destOrd="0" presId="urn:microsoft.com/office/officeart/2005/8/layout/chevron1"/>
    <dgm:cxn modelId="{A3BFF6E9-2DB1-42C7-AE94-666A48BA630D}" type="presParOf" srcId="{31465DE8-347E-4DA4-BF26-A24CB05006F3}" destId="{C5EA1908-13D4-43EC-9C5A-4141FCDD29EE}" srcOrd="2" destOrd="0" presId="urn:microsoft.com/office/officeart/2005/8/layout/chevron1"/>
    <dgm:cxn modelId="{D0D7729E-C169-4E05-887C-22EC524F79CE}" type="presParOf" srcId="{31465DE8-347E-4DA4-BF26-A24CB05006F3}" destId="{C3B2977F-613F-4B75-BA0E-4A2F2BC5B5E8}" srcOrd="3" destOrd="0" presId="urn:microsoft.com/office/officeart/2005/8/layout/chevron1"/>
    <dgm:cxn modelId="{2A474780-A4D2-4517-93FE-9AAA246968EC}" type="presParOf" srcId="{31465DE8-347E-4DA4-BF26-A24CB05006F3}" destId="{284ED8A0-1BAF-430F-8A6C-52079AADB5A8}" srcOrd="4" destOrd="0" presId="urn:microsoft.com/office/officeart/2005/8/layout/chevron1"/>
    <dgm:cxn modelId="{3B3D9B1A-D8A1-4A52-8894-C53C61C652E2}" type="presParOf" srcId="{31465DE8-347E-4DA4-BF26-A24CB05006F3}" destId="{DCEEB931-52F8-46CE-B14A-0F9113CFED0C}" srcOrd="5" destOrd="0" presId="urn:microsoft.com/office/officeart/2005/8/layout/chevron1"/>
    <dgm:cxn modelId="{99293156-9C4A-4547-8057-4619634B8360}" type="presParOf" srcId="{31465DE8-347E-4DA4-BF26-A24CB05006F3}" destId="{0A98B702-F9A9-4804-B6BE-19B4C25954DD}" srcOrd="6" destOrd="0" presId="urn:microsoft.com/office/officeart/2005/8/layout/chevron1"/>
    <dgm:cxn modelId="{BF3A4010-0CAC-4E96-930E-BDFB026BD93A}" type="presParOf" srcId="{31465DE8-347E-4DA4-BF26-A24CB05006F3}" destId="{0F5FACA7-BB2C-4839-8D49-8C12F2AE05D7}" srcOrd="7" destOrd="0" presId="urn:microsoft.com/office/officeart/2005/8/layout/chevron1"/>
    <dgm:cxn modelId="{0082FC63-3F46-4666-B355-7ADD41BF31C1}" type="presParOf" srcId="{31465DE8-347E-4DA4-BF26-A24CB05006F3}" destId="{5AC64145-576E-4B9C-8B94-5AA25345F68E}" srcOrd="8" destOrd="0" presId="urn:microsoft.com/office/officeart/2005/8/layout/chevron1"/>
    <dgm:cxn modelId="{F8CB8B21-E55B-4D05-B5F5-63E49939B4C6}" type="presParOf" srcId="{31465DE8-347E-4DA4-BF26-A24CB05006F3}" destId="{DAABE25F-C7AD-4B35-920B-FD62F0284442}" srcOrd="9" destOrd="0" presId="urn:microsoft.com/office/officeart/2005/8/layout/chevron1"/>
    <dgm:cxn modelId="{7EBEF5D1-C6B4-4437-9496-D4AE909E7C14}" type="presParOf" srcId="{31465DE8-347E-4DA4-BF26-A24CB05006F3}" destId="{C7519063-FC77-4379-8621-4DBF49647B56}"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4E561E-B8F0-4DE1-B3F1-53A5C01B0E07}" type="doc">
      <dgm:prSet loTypeId="urn:microsoft.com/office/officeart/2005/8/layout/chevron1" loCatId="process" qsTypeId="urn:microsoft.com/office/officeart/2005/8/quickstyle/simple1" qsCatId="simple" csTypeId="urn:microsoft.com/office/officeart/2005/8/colors/accent1_2" csCatId="accent1" phldr="1"/>
      <dgm:spPr/>
    </dgm:pt>
    <dgm:pt modelId="{31465DE8-347E-4DA4-BF26-A24CB05006F3}" type="pres">
      <dgm:prSet presAssocID="{394E561E-B8F0-4DE1-B3F1-53A5C01B0E07}" presName="Name0" presStyleCnt="0">
        <dgm:presLayoutVars>
          <dgm:dir/>
          <dgm:animLvl val="lvl"/>
          <dgm:resizeHandles val="exact"/>
        </dgm:presLayoutVars>
      </dgm:prSet>
      <dgm:spPr/>
    </dgm:pt>
  </dgm:ptLst>
  <dgm:cxnLst>
    <dgm:cxn modelId="{38F8386F-3C69-4F77-A0D0-61F96305C68C}" type="presOf" srcId="{394E561E-B8F0-4DE1-B3F1-53A5C01B0E07}" destId="{31465DE8-347E-4DA4-BF26-A24CB05006F3}" srcOrd="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8E4536-88B2-40E1-93AD-6D1CD8973A1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1ADDEC26-A0B6-4A8A-87B3-D937A8BFD7C4}">
      <dgm:prSet phldrT="[Text]"/>
      <dgm:spPr/>
      <dgm:t>
        <a:bodyPr/>
        <a:lstStyle/>
        <a:p>
          <a:r>
            <a:rPr lang="en-US" dirty="0"/>
            <a:t>Lake Associations</a:t>
          </a:r>
        </a:p>
      </dgm:t>
    </dgm:pt>
    <dgm:pt modelId="{CF7208A0-CC6B-407F-9908-C6482CE2914D}" type="parTrans" cxnId="{26118C5C-395F-4631-971F-74EA9D099EC6}">
      <dgm:prSet/>
      <dgm:spPr/>
      <dgm:t>
        <a:bodyPr/>
        <a:lstStyle/>
        <a:p>
          <a:endParaRPr lang="en-US"/>
        </a:p>
      </dgm:t>
    </dgm:pt>
    <dgm:pt modelId="{79381C8B-2F14-4F96-8D0C-2248432634D9}" type="sibTrans" cxnId="{26118C5C-395F-4631-971F-74EA9D099EC6}">
      <dgm:prSet/>
      <dgm:spPr/>
      <dgm:t>
        <a:bodyPr/>
        <a:lstStyle/>
        <a:p>
          <a:endParaRPr lang="en-US"/>
        </a:p>
      </dgm:t>
    </dgm:pt>
    <dgm:pt modelId="{4687F066-3A74-4498-94EB-D1D10E1942D1}">
      <dgm:prSet phldrT="[Text]"/>
      <dgm:spPr/>
      <dgm:t>
        <a:bodyPr/>
        <a:lstStyle/>
        <a:p>
          <a:r>
            <a:rPr lang="en-US" dirty="0"/>
            <a:t>Natural Resources Conservation Districts</a:t>
          </a:r>
        </a:p>
      </dgm:t>
    </dgm:pt>
    <dgm:pt modelId="{257D1800-15D1-4CBC-957E-EB2C404942FC}" type="parTrans" cxnId="{C5B01EC9-6831-4348-8F8C-70C93F26E710}">
      <dgm:prSet/>
      <dgm:spPr/>
      <dgm:t>
        <a:bodyPr/>
        <a:lstStyle/>
        <a:p>
          <a:endParaRPr lang="en-US"/>
        </a:p>
      </dgm:t>
    </dgm:pt>
    <dgm:pt modelId="{3126C90E-DCC3-47A9-B260-81D3B95A2A45}" type="sibTrans" cxnId="{C5B01EC9-6831-4348-8F8C-70C93F26E710}">
      <dgm:prSet/>
      <dgm:spPr/>
      <dgm:t>
        <a:bodyPr/>
        <a:lstStyle/>
        <a:p>
          <a:endParaRPr lang="en-US"/>
        </a:p>
      </dgm:t>
    </dgm:pt>
    <dgm:pt modelId="{84A1972E-5480-4B82-AE1F-A3F99B196389}">
      <dgm:prSet phldrT="[Text]"/>
      <dgm:spPr/>
      <dgm:t>
        <a:bodyPr/>
        <a:lstStyle/>
        <a:p>
          <a:r>
            <a:rPr lang="en-US" dirty="0"/>
            <a:t>Environmental Consultants Engineers &amp; designers</a:t>
          </a:r>
        </a:p>
      </dgm:t>
    </dgm:pt>
    <dgm:pt modelId="{FB90A508-062D-45BA-AFF0-DA648B0FE4AF}" type="parTrans" cxnId="{73DB7C40-1303-4016-B971-D9986B2D576D}">
      <dgm:prSet/>
      <dgm:spPr/>
      <dgm:t>
        <a:bodyPr/>
        <a:lstStyle/>
        <a:p>
          <a:endParaRPr lang="en-US"/>
        </a:p>
      </dgm:t>
    </dgm:pt>
    <dgm:pt modelId="{AABE5F75-C63E-4C44-AE3E-8D00F7F2F4D5}" type="sibTrans" cxnId="{73DB7C40-1303-4016-B971-D9986B2D576D}">
      <dgm:prSet/>
      <dgm:spPr/>
      <dgm:t>
        <a:bodyPr/>
        <a:lstStyle/>
        <a:p>
          <a:endParaRPr lang="en-US"/>
        </a:p>
      </dgm:t>
    </dgm:pt>
    <dgm:pt modelId="{076D899E-4CB9-4355-B5EB-4C5D00A16A56}">
      <dgm:prSet phldrT="[Text]"/>
      <dgm:spPr/>
      <dgm:t>
        <a:bodyPr/>
        <a:lstStyle/>
        <a:p>
          <a:r>
            <a:rPr lang="en-US" dirty="0"/>
            <a:t>Landscapers Contractors &amp; Work Crews</a:t>
          </a:r>
        </a:p>
      </dgm:t>
    </dgm:pt>
    <dgm:pt modelId="{726DD2F2-C525-41CE-A60D-95454EE8D85D}" type="parTrans" cxnId="{3887D4D5-B14D-4176-8A56-925D5F5EA234}">
      <dgm:prSet/>
      <dgm:spPr/>
      <dgm:t>
        <a:bodyPr/>
        <a:lstStyle/>
        <a:p>
          <a:endParaRPr lang="en-US"/>
        </a:p>
      </dgm:t>
    </dgm:pt>
    <dgm:pt modelId="{E209DAE7-A1D8-479A-A202-0219B6BAF192}" type="sibTrans" cxnId="{3887D4D5-B14D-4176-8A56-925D5F5EA234}">
      <dgm:prSet/>
      <dgm:spPr/>
      <dgm:t>
        <a:bodyPr/>
        <a:lstStyle/>
        <a:p>
          <a:endParaRPr lang="en-US"/>
        </a:p>
      </dgm:t>
    </dgm:pt>
    <dgm:pt modelId="{13EB834A-688C-49AE-A71E-07FB85B74187}">
      <dgm:prSet phldrT="[Text]"/>
      <dgm:spPr/>
      <dgm:t>
        <a:bodyPr/>
        <a:lstStyle/>
        <a:p>
          <a:r>
            <a:rPr lang="en-US" dirty="0"/>
            <a:t>DEC Lakes and Ponds &amp; Watershed Planning</a:t>
          </a:r>
        </a:p>
      </dgm:t>
    </dgm:pt>
    <dgm:pt modelId="{C1988CFE-C951-4F20-B39E-D485204C0485}" type="parTrans" cxnId="{2ABCB825-8657-40BE-BBEA-317942BBC3FC}">
      <dgm:prSet/>
      <dgm:spPr/>
      <dgm:t>
        <a:bodyPr/>
        <a:lstStyle/>
        <a:p>
          <a:endParaRPr lang="en-US"/>
        </a:p>
      </dgm:t>
    </dgm:pt>
    <dgm:pt modelId="{4A7D8855-E6E6-40BC-9B72-648BBCCA576F}" type="sibTrans" cxnId="{2ABCB825-8657-40BE-BBEA-317942BBC3FC}">
      <dgm:prSet/>
      <dgm:spPr/>
      <dgm:t>
        <a:bodyPr/>
        <a:lstStyle/>
        <a:p>
          <a:endParaRPr lang="en-US"/>
        </a:p>
      </dgm:t>
    </dgm:pt>
    <dgm:pt modelId="{C30F6C8F-AC41-40D6-8D2E-AB6A510AE9B1}">
      <dgm:prSet phldrT="[Text]"/>
      <dgm:spPr/>
      <dgm:t>
        <a:bodyPr/>
        <a:lstStyle/>
        <a:p>
          <a:r>
            <a:rPr lang="en-US" dirty="0"/>
            <a:t>Lakeshore Property Owners</a:t>
          </a:r>
        </a:p>
      </dgm:t>
    </dgm:pt>
    <dgm:pt modelId="{86CF1238-B4F0-4501-8433-65AC93699428}" type="parTrans" cxnId="{D6C9E618-568F-4C21-823E-E4DC15BDD485}">
      <dgm:prSet/>
      <dgm:spPr/>
      <dgm:t>
        <a:bodyPr/>
        <a:lstStyle/>
        <a:p>
          <a:endParaRPr lang="en-US"/>
        </a:p>
      </dgm:t>
    </dgm:pt>
    <dgm:pt modelId="{DDC676B2-BB8E-4172-B46F-041CF9A730E5}" type="sibTrans" cxnId="{D6C9E618-568F-4C21-823E-E4DC15BDD485}">
      <dgm:prSet/>
      <dgm:spPr/>
      <dgm:t>
        <a:bodyPr/>
        <a:lstStyle/>
        <a:p>
          <a:endParaRPr lang="en-US"/>
        </a:p>
      </dgm:t>
    </dgm:pt>
    <dgm:pt modelId="{25BB7827-48C7-44B2-A623-E2EFD2661D3F}">
      <dgm:prSet phldrT="[Text]"/>
      <dgm:spPr/>
      <dgm:t>
        <a:bodyPr/>
        <a:lstStyle/>
        <a:p>
          <a:r>
            <a:rPr lang="en-US" dirty="0"/>
            <a:t>Watershed organizations</a:t>
          </a:r>
        </a:p>
      </dgm:t>
    </dgm:pt>
    <dgm:pt modelId="{9FE21362-5BCF-406C-BDF8-BE8D284CC0B4}" type="parTrans" cxnId="{1A1817E8-B3AA-4BBD-B60B-16B3C819EB23}">
      <dgm:prSet/>
      <dgm:spPr/>
      <dgm:t>
        <a:bodyPr/>
        <a:lstStyle/>
        <a:p>
          <a:endParaRPr lang="en-US"/>
        </a:p>
      </dgm:t>
    </dgm:pt>
    <dgm:pt modelId="{21A9A6B2-2241-47FC-AB12-2C89168C6C55}" type="sibTrans" cxnId="{1A1817E8-B3AA-4BBD-B60B-16B3C819EB23}">
      <dgm:prSet/>
      <dgm:spPr/>
      <dgm:t>
        <a:bodyPr/>
        <a:lstStyle/>
        <a:p>
          <a:endParaRPr lang="en-US"/>
        </a:p>
      </dgm:t>
    </dgm:pt>
    <dgm:pt modelId="{4A03A9EC-B169-45F1-BB44-3E9C3EC3FCAE}" type="pres">
      <dgm:prSet presAssocID="{5D8E4536-88B2-40E1-93AD-6D1CD8973A19}" presName="Name0" presStyleCnt="0">
        <dgm:presLayoutVars>
          <dgm:chMax val="1"/>
          <dgm:chPref val="1"/>
          <dgm:dir/>
          <dgm:animOne val="branch"/>
          <dgm:animLvl val="lvl"/>
        </dgm:presLayoutVars>
      </dgm:prSet>
      <dgm:spPr/>
    </dgm:pt>
    <dgm:pt modelId="{432109CE-A533-46EE-8FCE-71829D122D86}" type="pres">
      <dgm:prSet presAssocID="{1ADDEC26-A0B6-4A8A-87B3-D937A8BFD7C4}" presName="Parent" presStyleLbl="node0" presStyleIdx="0" presStyleCnt="1" custScaleX="93764" custScaleY="90717" custLinFactNeighborX="1166" custLinFactNeighborY="0">
        <dgm:presLayoutVars>
          <dgm:chMax val="6"/>
          <dgm:chPref val="6"/>
        </dgm:presLayoutVars>
      </dgm:prSet>
      <dgm:spPr/>
    </dgm:pt>
    <dgm:pt modelId="{3F8EEE42-9DF2-45EE-A8B2-2F8C99989C8D}" type="pres">
      <dgm:prSet presAssocID="{4687F066-3A74-4498-94EB-D1D10E1942D1}" presName="Accent1" presStyleCnt="0"/>
      <dgm:spPr/>
    </dgm:pt>
    <dgm:pt modelId="{2B8083E1-C295-4DB5-9F82-74FC002BF692}" type="pres">
      <dgm:prSet presAssocID="{4687F066-3A74-4498-94EB-D1D10E1942D1}" presName="Accent" presStyleLbl="bgShp" presStyleIdx="0" presStyleCnt="6"/>
      <dgm:spPr/>
    </dgm:pt>
    <dgm:pt modelId="{88AF3993-FAD6-4E54-84EB-A744C0EBF2FF}" type="pres">
      <dgm:prSet presAssocID="{4687F066-3A74-4498-94EB-D1D10E1942D1}" presName="Child1" presStyleLbl="node1" presStyleIdx="0" presStyleCnt="6" custScaleX="108369" custScaleY="109326" custLinFactNeighborX="2425" custLinFactNeighborY="1881">
        <dgm:presLayoutVars>
          <dgm:chMax val="0"/>
          <dgm:chPref val="0"/>
          <dgm:bulletEnabled val="1"/>
        </dgm:presLayoutVars>
      </dgm:prSet>
      <dgm:spPr/>
    </dgm:pt>
    <dgm:pt modelId="{54908495-B615-40DB-BF6A-2EA2C15BAF22}" type="pres">
      <dgm:prSet presAssocID="{84A1972E-5480-4B82-AE1F-A3F99B196389}" presName="Accent2" presStyleCnt="0"/>
      <dgm:spPr/>
    </dgm:pt>
    <dgm:pt modelId="{E9E823C8-B583-4638-A3B6-D0FC42906538}" type="pres">
      <dgm:prSet presAssocID="{84A1972E-5480-4B82-AE1F-A3F99B196389}" presName="Accent" presStyleLbl="bgShp" presStyleIdx="1" presStyleCnt="6"/>
      <dgm:spPr/>
    </dgm:pt>
    <dgm:pt modelId="{F655EE95-9BE7-4158-B3CE-5059AF1A6CD5}" type="pres">
      <dgm:prSet presAssocID="{84A1972E-5480-4B82-AE1F-A3F99B196389}" presName="Child2" presStyleLbl="node1" presStyleIdx="1" presStyleCnt="6" custScaleX="108369" custScaleY="109326" custLinFactNeighborX="2425" custLinFactNeighborY="1881">
        <dgm:presLayoutVars>
          <dgm:chMax val="0"/>
          <dgm:chPref val="0"/>
          <dgm:bulletEnabled val="1"/>
        </dgm:presLayoutVars>
      </dgm:prSet>
      <dgm:spPr/>
    </dgm:pt>
    <dgm:pt modelId="{3FE18DC7-A31A-44BD-AE8D-AFDCFC501A1A}" type="pres">
      <dgm:prSet presAssocID="{076D899E-4CB9-4355-B5EB-4C5D00A16A56}" presName="Accent3" presStyleCnt="0"/>
      <dgm:spPr/>
    </dgm:pt>
    <dgm:pt modelId="{8529A42F-3561-40DE-8651-E2E3740B7062}" type="pres">
      <dgm:prSet presAssocID="{076D899E-4CB9-4355-B5EB-4C5D00A16A56}" presName="Accent" presStyleLbl="bgShp" presStyleIdx="2" presStyleCnt="6"/>
      <dgm:spPr/>
    </dgm:pt>
    <dgm:pt modelId="{840482F1-DFAA-4CBA-AFFF-DE7F3ED599B0}" type="pres">
      <dgm:prSet presAssocID="{076D899E-4CB9-4355-B5EB-4C5D00A16A56}" presName="Child3" presStyleLbl="node1" presStyleIdx="2" presStyleCnt="6" custScaleX="108369" custScaleY="109326" custLinFactNeighborX="2425" custLinFactNeighborY="1881">
        <dgm:presLayoutVars>
          <dgm:chMax val="0"/>
          <dgm:chPref val="0"/>
          <dgm:bulletEnabled val="1"/>
        </dgm:presLayoutVars>
      </dgm:prSet>
      <dgm:spPr/>
    </dgm:pt>
    <dgm:pt modelId="{60B5D234-0730-47CD-997C-A1E5912E0D28}" type="pres">
      <dgm:prSet presAssocID="{13EB834A-688C-49AE-A71E-07FB85B74187}" presName="Accent4" presStyleCnt="0"/>
      <dgm:spPr/>
    </dgm:pt>
    <dgm:pt modelId="{E28AC6DE-783B-4DDE-9B89-7C2C97638F97}" type="pres">
      <dgm:prSet presAssocID="{13EB834A-688C-49AE-A71E-07FB85B74187}" presName="Accent" presStyleLbl="bgShp" presStyleIdx="3" presStyleCnt="6"/>
      <dgm:spPr/>
    </dgm:pt>
    <dgm:pt modelId="{BA7036AE-2950-43D9-8B1F-0F7D321939DD}" type="pres">
      <dgm:prSet presAssocID="{13EB834A-688C-49AE-A71E-07FB85B74187}" presName="Child4" presStyleLbl="node1" presStyleIdx="3" presStyleCnt="6" custScaleX="108369" custScaleY="109326" custLinFactNeighborX="2425" custLinFactNeighborY="1881">
        <dgm:presLayoutVars>
          <dgm:chMax val="0"/>
          <dgm:chPref val="0"/>
          <dgm:bulletEnabled val="1"/>
        </dgm:presLayoutVars>
      </dgm:prSet>
      <dgm:spPr/>
    </dgm:pt>
    <dgm:pt modelId="{346CCBDD-63A3-4288-B762-B414F556C27B}" type="pres">
      <dgm:prSet presAssocID="{C30F6C8F-AC41-40D6-8D2E-AB6A510AE9B1}" presName="Accent5" presStyleCnt="0"/>
      <dgm:spPr/>
    </dgm:pt>
    <dgm:pt modelId="{237A7D63-611A-455F-903D-34BC8C205B75}" type="pres">
      <dgm:prSet presAssocID="{C30F6C8F-AC41-40D6-8D2E-AB6A510AE9B1}" presName="Accent" presStyleLbl="bgShp" presStyleIdx="4" presStyleCnt="6"/>
      <dgm:spPr/>
    </dgm:pt>
    <dgm:pt modelId="{CDDDF8AC-E905-468B-8D4F-3481BAA9C981}" type="pres">
      <dgm:prSet presAssocID="{C30F6C8F-AC41-40D6-8D2E-AB6A510AE9B1}" presName="Child5" presStyleLbl="node1" presStyleIdx="4" presStyleCnt="6" custScaleX="108369" custScaleY="109326" custLinFactNeighborX="2425" custLinFactNeighborY="1881">
        <dgm:presLayoutVars>
          <dgm:chMax val="0"/>
          <dgm:chPref val="0"/>
          <dgm:bulletEnabled val="1"/>
        </dgm:presLayoutVars>
      </dgm:prSet>
      <dgm:spPr/>
    </dgm:pt>
    <dgm:pt modelId="{8FAEB796-E3D6-4C38-871A-37E42AF71560}" type="pres">
      <dgm:prSet presAssocID="{25BB7827-48C7-44B2-A623-E2EFD2661D3F}" presName="Accent6" presStyleCnt="0"/>
      <dgm:spPr/>
    </dgm:pt>
    <dgm:pt modelId="{D0BA2D27-348D-43A4-80B1-82D9D935B97E}" type="pres">
      <dgm:prSet presAssocID="{25BB7827-48C7-44B2-A623-E2EFD2661D3F}" presName="Accent" presStyleLbl="bgShp" presStyleIdx="5" presStyleCnt="6"/>
      <dgm:spPr/>
    </dgm:pt>
    <dgm:pt modelId="{2C1C8EE8-1480-4EE8-8538-53BA7546F5CA}" type="pres">
      <dgm:prSet presAssocID="{25BB7827-48C7-44B2-A623-E2EFD2661D3F}" presName="Child6" presStyleLbl="node1" presStyleIdx="5" presStyleCnt="6" custScaleX="108369" custScaleY="109326" custLinFactNeighborX="2425" custLinFactNeighborY="1881">
        <dgm:presLayoutVars>
          <dgm:chMax val="0"/>
          <dgm:chPref val="0"/>
          <dgm:bulletEnabled val="1"/>
        </dgm:presLayoutVars>
      </dgm:prSet>
      <dgm:spPr/>
    </dgm:pt>
  </dgm:ptLst>
  <dgm:cxnLst>
    <dgm:cxn modelId="{D6C9E618-568F-4C21-823E-E4DC15BDD485}" srcId="{1ADDEC26-A0B6-4A8A-87B3-D937A8BFD7C4}" destId="{C30F6C8F-AC41-40D6-8D2E-AB6A510AE9B1}" srcOrd="4" destOrd="0" parTransId="{86CF1238-B4F0-4501-8433-65AC93699428}" sibTransId="{DDC676B2-BB8E-4172-B46F-041CF9A730E5}"/>
    <dgm:cxn modelId="{2ABCB825-8657-40BE-BBEA-317942BBC3FC}" srcId="{1ADDEC26-A0B6-4A8A-87B3-D937A8BFD7C4}" destId="{13EB834A-688C-49AE-A71E-07FB85B74187}" srcOrd="3" destOrd="0" parTransId="{C1988CFE-C951-4F20-B39E-D485204C0485}" sibTransId="{4A7D8855-E6E6-40BC-9B72-648BBCCA576F}"/>
    <dgm:cxn modelId="{73DB7C40-1303-4016-B971-D9986B2D576D}" srcId="{1ADDEC26-A0B6-4A8A-87B3-D937A8BFD7C4}" destId="{84A1972E-5480-4B82-AE1F-A3F99B196389}" srcOrd="1" destOrd="0" parTransId="{FB90A508-062D-45BA-AFF0-DA648B0FE4AF}" sibTransId="{AABE5F75-C63E-4C44-AE3E-8D00F7F2F4D5}"/>
    <dgm:cxn modelId="{26118C5C-395F-4631-971F-74EA9D099EC6}" srcId="{5D8E4536-88B2-40E1-93AD-6D1CD8973A19}" destId="{1ADDEC26-A0B6-4A8A-87B3-D937A8BFD7C4}" srcOrd="0" destOrd="0" parTransId="{CF7208A0-CC6B-407F-9908-C6482CE2914D}" sibTransId="{79381C8B-2F14-4F96-8D0C-2248432634D9}"/>
    <dgm:cxn modelId="{9ADD226B-0BCB-4D73-94C1-B43F93791662}" type="presOf" srcId="{84A1972E-5480-4B82-AE1F-A3F99B196389}" destId="{F655EE95-9BE7-4158-B3CE-5059AF1A6CD5}" srcOrd="0" destOrd="0" presId="urn:microsoft.com/office/officeart/2011/layout/HexagonRadial"/>
    <dgm:cxn modelId="{C647374B-E4E1-4359-A070-A127381BA9D3}" type="presOf" srcId="{C30F6C8F-AC41-40D6-8D2E-AB6A510AE9B1}" destId="{CDDDF8AC-E905-468B-8D4F-3481BAA9C981}" srcOrd="0" destOrd="0" presId="urn:microsoft.com/office/officeart/2011/layout/HexagonRadial"/>
    <dgm:cxn modelId="{0953E175-C5A9-4CCB-A8C0-C34E9D610B74}" type="presOf" srcId="{4687F066-3A74-4498-94EB-D1D10E1942D1}" destId="{88AF3993-FAD6-4E54-84EB-A744C0EBF2FF}" srcOrd="0" destOrd="0" presId="urn:microsoft.com/office/officeart/2011/layout/HexagonRadial"/>
    <dgm:cxn modelId="{284ED47B-3BC2-4E0F-A5C9-B7B29E9DA377}" type="presOf" srcId="{25BB7827-48C7-44B2-A623-E2EFD2661D3F}" destId="{2C1C8EE8-1480-4EE8-8538-53BA7546F5CA}" srcOrd="0" destOrd="0" presId="urn:microsoft.com/office/officeart/2011/layout/HexagonRadial"/>
    <dgm:cxn modelId="{1BE9F481-BED4-40FD-9F2C-94A2E3FB6CB8}" type="presOf" srcId="{1ADDEC26-A0B6-4A8A-87B3-D937A8BFD7C4}" destId="{432109CE-A533-46EE-8FCE-71829D122D86}" srcOrd="0" destOrd="0" presId="urn:microsoft.com/office/officeart/2011/layout/HexagonRadial"/>
    <dgm:cxn modelId="{70405689-3637-40A0-A465-2CC2D3CDB826}" type="presOf" srcId="{13EB834A-688C-49AE-A71E-07FB85B74187}" destId="{BA7036AE-2950-43D9-8B1F-0F7D321939DD}" srcOrd="0" destOrd="0" presId="urn:microsoft.com/office/officeart/2011/layout/HexagonRadial"/>
    <dgm:cxn modelId="{ADAF30A6-BDCF-482F-8418-3C2EDB8FE3B6}" type="presOf" srcId="{076D899E-4CB9-4355-B5EB-4C5D00A16A56}" destId="{840482F1-DFAA-4CBA-AFFF-DE7F3ED599B0}" srcOrd="0" destOrd="0" presId="urn:microsoft.com/office/officeart/2011/layout/HexagonRadial"/>
    <dgm:cxn modelId="{5E327EAD-90B0-4505-9006-F19A2D260B20}" type="presOf" srcId="{5D8E4536-88B2-40E1-93AD-6D1CD8973A19}" destId="{4A03A9EC-B169-45F1-BB44-3E9C3EC3FCAE}" srcOrd="0" destOrd="0" presId="urn:microsoft.com/office/officeart/2011/layout/HexagonRadial"/>
    <dgm:cxn modelId="{C5B01EC9-6831-4348-8F8C-70C93F26E710}" srcId="{1ADDEC26-A0B6-4A8A-87B3-D937A8BFD7C4}" destId="{4687F066-3A74-4498-94EB-D1D10E1942D1}" srcOrd="0" destOrd="0" parTransId="{257D1800-15D1-4CBC-957E-EB2C404942FC}" sibTransId="{3126C90E-DCC3-47A9-B260-81D3B95A2A45}"/>
    <dgm:cxn modelId="{3887D4D5-B14D-4176-8A56-925D5F5EA234}" srcId="{1ADDEC26-A0B6-4A8A-87B3-D937A8BFD7C4}" destId="{076D899E-4CB9-4355-B5EB-4C5D00A16A56}" srcOrd="2" destOrd="0" parTransId="{726DD2F2-C525-41CE-A60D-95454EE8D85D}" sibTransId="{E209DAE7-A1D8-479A-A202-0219B6BAF192}"/>
    <dgm:cxn modelId="{1A1817E8-B3AA-4BBD-B60B-16B3C819EB23}" srcId="{1ADDEC26-A0B6-4A8A-87B3-D937A8BFD7C4}" destId="{25BB7827-48C7-44B2-A623-E2EFD2661D3F}" srcOrd="5" destOrd="0" parTransId="{9FE21362-5BCF-406C-BDF8-BE8D284CC0B4}" sibTransId="{21A9A6B2-2241-47FC-AB12-2C89168C6C55}"/>
    <dgm:cxn modelId="{A059CE22-236C-4ED7-BAA7-258F2342252D}" type="presParOf" srcId="{4A03A9EC-B169-45F1-BB44-3E9C3EC3FCAE}" destId="{432109CE-A533-46EE-8FCE-71829D122D86}" srcOrd="0" destOrd="0" presId="urn:microsoft.com/office/officeart/2011/layout/HexagonRadial"/>
    <dgm:cxn modelId="{43C63C5B-2DB6-49D1-B012-86A4B2B18F61}" type="presParOf" srcId="{4A03A9EC-B169-45F1-BB44-3E9C3EC3FCAE}" destId="{3F8EEE42-9DF2-45EE-A8B2-2F8C99989C8D}" srcOrd="1" destOrd="0" presId="urn:microsoft.com/office/officeart/2011/layout/HexagonRadial"/>
    <dgm:cxn modelId="{FCC50922-8C66-493B-9540-F35DFBC398D5}" type="presParOf" srcId="{3F8EEE42-9DF2-45EE-A8B2-2F8C99989C8D}" destId="{2B8083E1-C295-4DB5-9F82-74FC002BF692}" srcOrd="0" destOrd="0" presId="urn:microsoft.com/office/officeart/2011/layout/HexagonRadial"/>
    <dgm:cxn modelId="{51FCD7F6-6423-4581-BBE3-2F6052CF226B}" type="presParOf" srcId="{4A03A9EC-B169-45F1-BB44-3E9C3EC3FCAE}" destId="{88AF3993-FAD6-4E54-84EB-A744C0EBF2FF}" srcOrd="2" destOrd="0" presId="urn:microsoft.com/office/officeart/2011/layout/HexagonRadial"/>
    <dgm:cxn modelId="{F8288062-AD67-4AA3-B6C5-C2952D5DC611}" type="presParOf" srcId="{4A03A9EC-B169-45F1-BB44-3E9C3EC3FCAE}" destId="{54908495-B615-40DB-BF6A-2EA2C15BAF22}" srcOrd="3" destOrd="0" presId="urn:microsoft.com/office/officeart/2011/layout/HexagonRadial"/>
    <dgm:cxn modelId="{5E48D42F-25AB-42F0-A72E-1571E3E31FE9}" type="presParOf" srcId="{54908495-B615-40DB-BF6A-2EA2C15BAF22}" destId="{E9E823C8-B583-4638-A3B6-D0FC42906538}" srcOrd="0" destOrd="0" presId="urn:microsoft.com/office/officeart/2011/layout/HexagonRadial"/>
    <dgm:cxn modelId="{666F0F68-F691-4CC0-9DFB-10A6F92247D6}" type="presParOf" srcId="{4A03A9EC-B169-45F1-BB44-3E9C3EC3FCAE}" destId="{F655EE95-9BE7-4158-B3CE-5059AF1A6CD5}" srcOrd="4" destOrd="0" presId="urn:microsoft.com/office/officeart/2011/layout/HexagonRadial"/>
    <dgm:cxn modelId="{4AEB4849-6FD6-4D99-91A7-AB4E30F20248}" type="presParOf" srcId="{4A03A9EC-B169-45F1-BB44-3E9C3EC3FCAE}" destId="{3FE18DC7-A31A-44BD-AE8D-AFDCFC501A1A}" srcOrd="5" destOrd="0" presId="urn:microsoft.com/office/officeart/2011/layout/HexagonRadial"/>
    <dgm:cxn modelId="{9FEE439D-8F97-43B8-86AA-FFCF2EC5CD3D}" type="presParOf" srcId="{3FE18DC7-A31A-44BD-AE8D-AFDCFC501A1A}" destId="{8529A42F-3561-40DE-8651-E2E3740B7062}" srcOrd="0" destOrd="0" presId="urn:microsoft.com/office/officeart/2011/layout/HexagonRadial"/>
    <dgm:cxn modelId="{1460343F-8297-49EF-B61B-53A8B3F7F0DA}" type="presParOf" srcId="{4A03A9EC-B169-45F1-BB44-3E9C3EC3FCAE}" destId="{840482F1-DFAA-4CBA-AFFF-DE7F3ED599B0}" srcOrd="6" destOrd="0" presId="urn:microsoft.com/office/officeart/2011/layout/HexagonRadial"/>
    <dgm:cxn modelId="{397AF2AC-08C5-4F44-918B-2F938EF3B06B}" type="presParOf" srcId="{4A03A9EC-B169-45F1-BB44-3E9C3EC3FCAE}" destId="{60B5D234-0730-47CD-997C-A1E5912E0D28}" srcOrd="7" destOrd="0" presId="urn:microsoft.com/office/officeart/2011/layout/HexagonRadial"/>
    <dgm:cxn modelId="{EEA17487-2A53-4FA0-B330-A9701BFBC311}" type="presParOf" srcId="{60B5D234-0730-47CD-997C-A1E5912E0D28}" destId="{E28AC6DE-783B-4DDE-9B89-7C2C97638F97}" srcOrd="0" destOrd="0" presId="urn:microsoft.com/office/officeart/2011/layout/HexagonRadial"/>
    <dgm:cxn modelId="{A89BFF7C-9E70-446D-9B60-46EA200D3375}" type="presParOf" srcId="{4A03A9EC-B169-45F1-BB44-3E9C3EC3FCAE}" destId="{BA7036AE-2950-43D9-8B1F-0F7D321939DD}" srcOrd="8" destOrd="0" presId="urn:microsoft.com/office/officeart/2011/layout/HexagonRadial"/>
    <dgm:cxn modelId="{C03FAE7B-DE33-43E1-AA28-578000EA29A4}" type="presParOf" srcId="{4A03A9EC-B169-45F1-BB44-3E9C3EC3FCAE}" destId="{346CCBDD-63A3-4288-B762-B414F556C27B}" srcOrd="9" destOrd="0" presId="urn:microsoft.com/office/officeart/2011/layout/HexagonRadial"/>
    <dgm:cxn modelId="{CE876D2F-C8A6-43F9-B185-09BE004589A1}" type="presParOf" srcId="{346CCBDD-63A3-4288-B762-B414F556C27B}" destId="{237A7D63-611A-455F-903D-34BC8C205B75}" srcOrd="0" destOrd="0" presId="urn:microsoft.com/office/officeart/2011/layout/HexagonRadial"/>
    <dgm:cxn modelId="{8A6D06FE-53ED-405E-BD8A-0C45DB4951F2}" type="presParOf" srcId="{4A03A9EC-B169-45F1-BB44-3E9C3EC3FCAE}" destId="{CDDDF8AC-E905-468B-8D4F-3481BAA9C981}" srcOrd="10" destOrd="0" presId="urn:microsoft.com/office/officeart/2011/layout/HexagonRadial"/>
    <dgm:cxn modelId="{1820C2BB-7BC1-4139-8094-54B711A31A44}" type="presParOf" srcId="{4A03A9EC-B169-45F1-BB44-3E9C3EC3FCAE}" destId="{8FAEB796-E3D6-4C38-871A-37E42AF71560}" srcOrd="11" destOrd="0" presId="urn:microsoft.com/office/officeart/2011/layout/HexagonRadial"/>
    <dgm:cxn modelId="{88AD4EF0-D90A-42B5-9AD5-A91F9BB9DB07}" type="presParOf" srcId="{8FAEB796-E3D6-4C38-871A-37E42AF71560}" destId="{D0BA2D27-348D-43A4-80B1-82D9D935B97E}" srcOrd="0" destOrd="0" presId="urn:microsoft.com/office/officeart/2011/layout/HexagonRadial"/>
    <dgm:cxn modelId="{CB80D1BF-50AC-4379-959F-8BE904AC7FE4}" type="presParOf" srcId="{4A03A9EC-B169-45F1-BB44-3E9C3EC3FCAE}" destId="{2C1C8EE8-1480-4EE8-8538-53BA7546F5C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F5B4E-1325-4182-BAAE-FBB447767D83}">
      <dsp:nvSpPr>
        <dsp:cNvPr id="0" name=""/>
        <dsp:cNvSpPr/>
      </dsp:nvSpPr>
      <dsp:spPr>
        <a:xfrm>
          <a:off x="1164" y="822500"/>
          <a:ext cx="1694390" cy="86959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Lake WQ concern </a:t>
          </a:r>
        </a:p>
      </dsp:txBody>
      <dsp:txXfrm>
        <a:off x="435963" y="822500"/>
        <a:ext cx="824792" cy="869598"/>
      </dsp:txXfrm>
    </dsp:sp>
    <dsp:sp modelId="{C5EA1908-13D4-43EC-9C5A-4141FCDD29EE}">
      <dsp:nvSpPr>
        <dsp:cNvPr id="0" name=""/>
        <dsp:cNvSpPr/>
      </dsp:nvSpPr>
      <dsp:spPr>
        <a:xfrm>
          <a:off x="1478155" y="822500"/>
          <a:ext cx="2332001" cy="86959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Lake Watershed Action Plan/ Lake Wise Assessment</a:t>
          </a:r>
        </a:p>
      </dsp:txBody>
      <dsp:txXfrm>
        <a:off x="1912954" y="822500"/>
        <a:ext cx="1462403" cy="869598"/>
      </dsp:txXfrm>
    </dsp:sp>
    <dsp:sp modelId="{284ED8A0-1BAF-430F-8A6C-52079AADB5A8}">
      <dsp:nvSpPr>
        <dsp:cNvPr id="0" name=""/>
        <dsp:cNvSpPr/>
      </dsp:nvSpPr>
      <dsp:spPr>
        <a:xfrm>
          <a:off x="3592756" y="822500"/>
          <a:ext cx="2050816" cy="86959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Landowner interest confirmed</a:t>
          </a:r>
        </a:p>
      </dsp:txBody>
      <dsp:txXfrm>
        <a:off x="4027555" y="822500"/>
        <a:ext cx="1181218" cy="869598"/>
      </dsp:txXfrm>
    </dsp:sp>
    <dsp:sp modelId="{0A98B702-F9A9-4804-B6BE-19B4C25954DD}">
      <dsp:nvSpPr>
        <dsp:cNvPr id="0" name=""/>
        <dsp:cNvSpPr/>
      </dsp:nvSpPr>
      <dsp:spPr>
        <a:xfrm>
          <a:off x="5426173" y="822500"/>
          <a:ext cx="1824547" cy="86959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Lake projects designed</a:t>
          </a:r>
        </a:p>
      </dsp:txBody>
      <dsp:txXfrm>
        <a:off x="5860972" y="822500"/>
        <a:ext cx="954949" cy="869598"/>
      </dsp:txXfrm>
    </dsp:sp>
    <dsp:sp modelId="{5AC64145-576E-4B9C-8B94-5AA25345F68E}">
      <dsp:nvSpPr>
        <dsp:cNvPr id="0" name=""/>
        <dsp:cNvSpPr/>
      </dsp:nvSpPr>
      <dsp:spPr>
        <a:xfrm>
          <a:off x="7033321" y="822500"/>
          <a:ext cx="1724543" cy="86959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Lake projects built</a:t>
          </a:r>
        </a:p>
      </dsp:txBody>
      <dsp:txXfrm>
        <a:off x="7468120" y="822500"/>
        <a:ext cx="854945" cy="869598"/>
      </dsp:txXfrm>
    </dsp:sp>
    <dsp:sp modelId="{C7519063-FC77-4379-8621-4DBF49647B56}">
      <dsp:nvSpPr>
        <dsp:cNvPr id="0" name=""/>
        <dsp:cNvSpPr/>
      </dsp:nvSpPr>
      <dsp:spPr>
        <a:xfrm>
          <a:off x="8540465" y="822500"/>
          <a:ext cx="2173995" cy="86959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Operations and maintainence</a:t>
          </a:r>
        </a:p>
      </dsp:txBody>
      <dsp:txXfrm>
        <a:off x="8975264" y="822500"/>
        <a:ext cx="1304397" cy="869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109CE-A533-46EE-8FCE-71829D122D86}">
      <dsp:nvSpPr>
        <dsp:cNvPr id="0" name=""/>
        <dsp:cNvSpPr/>
      </dsp:nvSpPr>
      <dsp:spPr>
        <a:xfrm>
          <a:off x="3047994" y="1837271"/>
          <a:ext cx="2083307" cy="174358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Lake Associations</a:t>
          </a:r>
        </a:p>
      </dsp:txBody>
      <dsp:txXfrm>
        <a:off x="3387650" y="2121539"/>
        <a:ext cx="1403995" cy="1175045"/>
      </dsp:txXfrm>
    </dsp:sp>
    <dsp:sp modelId="{E9E823C8-B583-4638-A3B6-D0FC42906538}">
      <dsp:nvSpPr>
        <dsp:cNvPr id="0" name=""/>
        <dsp:cNvSpPr/>
      </dsp:nvSpPr>
      <dsp:spPr>
        <a:xfrm>
          <a:off x="4344123" y="828514"/>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F3993-FAD6-4E54-84EB-A744C0EBF2FF}">
      <dsp:nvSpPr>
        <dsp:cNvPr id="0" name=""/>
        <dsp:cNvSpPr/>
      </dsp:nvSpPr>
      <dsp:spPr>
        <a:xfrm>
          <a:off x="3125438" y="-43822"/>
          <a:ext cx="1973183" cy="172211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Natural Resources Conservation Districts</a:t>
          </a:r>
        </a:p>
      </dsp:txBody>
      <dsp:txXfrm>
        <a:off x="3453872" y="242821"/>
        <a:ext cx="1316315" cy="1148824"/>
      </dsp:txXfrm>
    </dsp:sp>
    <dsp:sp modelId="{8529A42F-3561-40DE-8651-E2E3740B7062}">
      <dsp:nvSpPr>
        <dsp:cNvPr id="0" name=""/>
        <dsp:cNvSpPr/>
      </dsp:nvSpPr>
      <dsp:spPr>
        <a:xfrm>
          <a:off x="5322487" y="2178846"/>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5EE95-9BE7-4158-B3CE-5059AF1A6CD5}">
      <dsp:nvSpPr>
        <dsp:cNvPr id="0" name=""/>
        <dsp:cNvSpPr/>
      </dsp:nvSpPr>
      <dsp:spPr>
        <a:xfrm>
          <a:off x="4795324" y="925035"/>
          <a:ext cx="1973183" cy="172211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Environmental Consultants Engineers &amp; designers</a:t>
          </a:r>
        </a:p>
      </dsp:txBody>
      <dsp:txXfrm>
        <a:off x="5123758" y="1211678"/>
        <a:ext cx="1316315" cy="1148824"/>
      </dsp:txXfrm>
    </dsp:sp>
    <dsp:sp modelId="{E28AC6DE-783B-4DDE-9B89-7C2C97638F97}">
      <dsp:nvSpPr>
        <dsp:cNvPr id="0" name=""/>
        <dsp:cNvSpPr/>
      </dsp:nvSpPr>
      <dsp:spPr>
        <a:xfrm>
          <a:off x="4642852" y="3703117"/>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0482F1-DFAA-4CBA-AFFF-DE7F3ED599B0}">
      <dsp:nvSpPr>
        <dsp:cNvPr id="0" name=""/>
        <dsp:cNvSpPr/>
      </dsp:nvSpPr>
      <dsp:spPr>
        <a:xfrm>
          <a:off x="4795324" y="2829696"/>
          <a:ext cx="1973183" cy="172211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Landscapers Contractors &amp; Work Crews</a:t>
          </a:r>
        </a:p>
      </dsp:txBody>
      <dsp:txXfrm>
        <a:off x="5123758" y="3116339"/>
        <a:ext cx="1316315" cy="1148824"/>
      </dsp:txXfrm>
    </dsp:sp>
    <dsp:sp modelId="{237A7D63-611A-455F-903D-34BC8C205B75}">
      <dsp:nvSpPr>
        <dsp:cNvPr id="0" name=""/>
        <dsp:cNvSpPr/>
      </dsp:nvSpPr>
      <dsp:spPr>
        <a:xfrm>
          <a:off x="2956944" y="3861342"/>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036AE-2950-43D9-8B1F-0F7D321939DD}">
      <dsp:nvSpPr>
        <dsp:cNvPr id="0" name=""/>
        <dsp:cNvSpPr/>
      </dsp:nvSpPr>
      <dsp:spPr>
        <a:xfrm>
          <a:off x="3125438" y="3770008"/>
          <a:ext cx="1973183" cy="172211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DEC Lakes and Ponds &amp; Watershed Planning</a:t>
          </a:r>
        </a:p>
      </dsp:txBody>
      <dsp:txXfrm>
        <a:off x="3453872" y="4056651"/>
        <a:ext cx="1316315" cy="1148824"/>
      </dsp:txXfrm>
    </dsp:sp>
    <dsp:sp modelId="{D0BA2D27-348D-43A4-80B1-82D9D935B97E}">
      <dsp:nvSpPr>
        <dsp:cNvPr id="0" name=""/>
        <dsp:cNvSpPr/>
      </dsp:nvSpPr>
      <dsp:spPr>
        <a:xfrm>
          <a:off x="1962559" y="2511552"/>
          <a:ext cx="838302" cy="7223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DDF8AC-E905-468B-8D4F-3481BAA9C981}">
      <dsp:nvSpPr>
        <dsp:cNvPr id="0" name=""/>
        <dsp:cNvSpPr/>
      </dsp:nvSpPr>
      <dsp:spPr>
        <a:xfrm>
          <a:off x="1447800" y="2830780"/>
          <a:ext cx="1973183" cy="172211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Lakeshore Property Owners</a:t>
          </a:r>
        </a:p>
      </dsp:txBody>
      <dsp:txXfrm>
        <a:off x="1776234" y="3117423"/>
        <a:ext cx="1316315" cy="1148824"/>
      </dsp:txXfrm>
    </dsp:sp>
    <dsp:sp modelId="{2C1C8EE8-1480-4EE8-8538-53BA7546F5CA}">
      <dsp:nvSpPr>
        <dsp:cNvPr id="0" name=""/>
        <dsp:cNvSpPr/>
      </dsp:nvSpPr>
      <dsp:spPr>
        <a:xfrm>
          <a:off x="1447800" y="922867"/>
          <a:ext cx="1973183" cy="172211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Watershed organizations</a:t>
          </a:r>
        </a:p>
      </dsp:txBody>
      <dsp:txXfrm>
        <a:off x="1776234" y="1209510"/>
        <a:ext cx="1316315" cy="11488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3F2AF2-CBFF-4FED-86F3-177F1B05DCDF}" type="datetimeFigureOut">
              <a:rPr lang="en-US" smtClean="0"/>
              <a:pPr/>
              <a:t>1/25/2024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1B8803-8544-4D19-91D6-382B57B7FAF3}" type="slidenum">
              <a:rPr lang="en-US" smtClean="0"/>
              <a:pPr/>
              <a:t>‹#›</a:t>
            </a:fld>
            <a:endParaRPr lang="en-US" dirty="0"/>
          </a:p>
        </p:txBody>
      </p:sp>
    </p:spTree>
    <p:extLst>
      <p:ext uri="{BB962C8B-B14F-4D97-AF65-F5344CB8AC3E}">
        <p14:creationId xmlns:p14="http://schemas.microsoft.com/office/powerpoint/2010/main" val="2617312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8803-8544-4D19-91D6-382B57B7FAF3}" type="slidenum">
              <a:rPr lang="en-US" smtClean="0"/>
              <a:pPr/>
              <a:t>8</a:t>
            </a:fld>
            <a:endParaRPr lang="en-US" dirty="0"/>
          </a:p>
        </p:txBody>
      </p:sp>
    </p:spTree>
    <p:extLst>
      <p:ext uri="{BB962C8B-B14F-4D97-AF65-F5344CB8AC3E}">
        <p14:creationId xmlns:p14="http://schemas.microsoft.com/office/powerpoint/2010/main" val="65221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other funding sources are available to support lakeshore restoration projects including LIS futures fund, LCBP funding, Upper Connecticut River M&amp;E funds, Watershed grants…</a:t>
            </a:r>
          </a:p>
        </p:txBody>
      </p:sp>
      <p:sp>
        <p:nvSpPr>
          <p:cNvPr id="4" name="Slide Number Placeholder 3"/>
          <p:cNvSpPr>
            <a:spLocks noGrp="1"/>
          </p:cNvSpPr>
          <p:nvPr>
            <p:ph type="sldNum" sz="quarter" idx="5"/>
          </p:nvPr>
        </p:nvSpPr>
        <p:spPr/>
        <p:txBody>
          <a:bodyPr/>
          <a:lstStyle/>
          <a:p>
            <a:fld id="{951B8803-8544-4D19-91D6-382B57B7FAF3}" type="slidenum">
              <a:rPr lang="en-US" smtClean="0"/>
              <a:pPr/>
              <a:t>9</a:t>
            </a:fld>
            <a:endParaRPr lang="en-US" dirty="0"/>
          </a:p>
        </p:txBody>
      </p:sp>
    </p:spTree>
    <p:extLst>
      <p:ext uri="{BB962C8B-B14F-4D97-AF65-F5344CB8AC3E}">
        <p14:creationId xmlns:p14="http://schemas.microsoft.com/office/powerpoint/2010/main" val="153377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8803-8544-4D19-91D6-382B57B7FAF3}" type="slidenum">
              <a:rPr lang="en-US" smtClean="0"/>
              <a:pPr/>
              <a:t>10</a:t>
            </a:fld>
            <a:endParaRPr lang="en-US" dirty="0"/>
          </a:p>
        </p:txBody>
      </p:sp>
    </p:spTree>
    <p:extLst>
      <p:ext uri="{BB962C8B-B14F-4D97-AF65-F5344CB8AC3E}">
        <p14:creationId xmlns:p14="http://schemas.microsoft.com/office/powerpoint/2010/main" val="412218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8803-8544-4D19-91D6-382B57B7FAF3}" type="slidenum">
              <a:rPr lang="en-US" smtClean="0"/>
              <a:pPr/>
              <a:t>11</a:t>
            </a:fld>
            <a:endParaRPr lang="en-US" dirty="0"/>
          </a:p>
        </p:txBody>
      </p:sp>
    </p:spTree>
    <p:extLst>
      <p:ext uri="{BB962C8B-B14F-4D97-AF65-F5344CB8AC3E}">
        <p14:creationId xmlns:p14="http://schemas.microsoft.com/office/powerpoint/2010/main" val="4162253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8F48A-6110-47DA-8521-A1D1FFD22FEF}" type="slidenum">
              <a:rPr lang="en-US" smtClean="0"/>
              <a:t>13</a:t>
            </a:fld>
            <a:endParaRPr lang="en-US" dirty="0"/>
          </a:p>
        </p:txBody>
      </p:sp>
    </p:spTree>
    <p:extLst>
      <p:ext uri="{BB962C8B-B14F-4D97-AF65-F5344CB8AC3E}">
        <p14:creationId xmlns:p14="http://schemas.microsoft.com/office/powerpoint/2010/main" val="3404464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B8803-8544-4D19-91D6-382B57B7FAF3}" type="slidenum">
              <a:rPr lang="en-US" smtClean="0"/>
              <a:pPr/>
              <a:t>14</a:t>
            </a:fld>
            <a:endParaRPr lang="en-US" dirty="0"/>
          </a:p>
        </p:txBody>
      </p:sp>
    </p:spTree>
    <p:extLst>
      <p:ext uri="{BB962C8B-B14F-4D97-AF65-F5344CB8AC3E}">
        <p14:creationId xmlns:p14="http://schemas.microsoft.com/office/powerpoint/2010/main" val="3318705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Interim phosphorus reduction calculator tool calculates the phosphorus reduction of many projects based on approved standard operating procedures for tracking and accounting for Agricultural, developed lands and natural restoration projects. </a:t>
            </a:r>
          </a:p>
        </p:txBody>
      </p:sp>
      <p:sp>
        <p:nvSpPr>
          <p:cNvPr id="4" name="Slide Number Placeholder 3"/>
          <p:cNvSpPr>
            <a:spLocks noGrp="1"/>
          </p:cNvSpPr>
          <p:nvPr>
            <p:ph type="sldNum" sz="quarter" idx="5"/>
          </p:nvPr>
        </p:nvSpPr>
        <p:spPr/>
        <p:txBody>
          <a:bodyPr/>
          <a:lstStyle/>
          <a:p>
            <a:fld id="{951B8803-8544-4D19-91D6-382B57B7FAF3}" type="slidenum">
              <a:rPr lang="en-US" smtClean="0"/>
              <a:pPr/>
              <a:t>16</a:t>
            </a:fld>
            <a:endParaRPr lang="en-US" dirty="0"/>
          </a:p>
        </p:txBody>
      </p:sp>
    </p:spTree>
    <p:extLst>
      <p:ext uri="{BB962C8B-B14F-4D97-AF65-F5344CB8AC3E}">
        <p14:creationId xmlns:p14="http://schemas.microsoft.com/office/powerpoint/2010/main" val="1557631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Agency produces Tactical Basin Plans for each of the 15 basins across Vermont every 5 years. Tactical Basin Plans identify priority water quality concerns in each basin, as well as those high-quality waters which are a priority for protection.  Tactical Basin Plans support the implementation of TMDL’s by identifying priorities projects for implementation including a focus on both Lake and stream watersheds, and identify the lakes where nutrient reduction and shoreline restoration efforts are a priority.</a:t>
            </a:r>
          </a:p>
        </p:txBody>
      </p:sp>
      <p:sp>
        <p:nvSpPr>
          <p:cNvPr id="4" name="Slide Number Placeholder 3"/>
          <p:cNvSpPr>
            <a:spLocks noGrp="1"/>
          </p:cNvSpPr>
          <p:nvPr>
            <p:ph type="sldNum" sz="quarter" idx="5"/>
          </p:nvPr>
        </p:nvSpPr>
        <p:spPr/>
        <p:txBody>
          <a:bodyPr/>
          <a:lstStyle/>
          <a:p>
            <a:fld id="{9FC01306-BD39-485D-9C23-2728E8E307E0}" type="slidenum">
              <a:rPr lang="en-US" smtClean="0"/>
              <a:t>18</a:t>
            </a:fld>
            <a:endParaRPr lang="en-US"/>
          </a:p>
        </p:txBody>
      </p:sp>
    </p:spTree>
    <p:extLst>
      <p:ext uri="{BB962C8B-B14F-4D97-AF65-F5344CB8AC3E}">
        <p14:creationId xmlns:p14="http://schemas.microsoft.com/office/powerpoint/2010/main" val="2776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54496" y="1408176"/>
            <a:ext cx="5943600" cy="1691640"/>
          </a:xfrm>
        </p:spPr>
        <p:txBody>
          <a:bodyPr>
            <a:noAutofit/>
          </a:bodyPr>
          <a:lstStyle>
            <a:lvl1pPr algn="l">
              <a:defRPr sz="6000">
                <a:latin typeface="Franklin Gothic Medium Cond" panose="020B0606030402020204" pitchFamily="34" charset="0"/>
              </a:defRPr>
            </a:lvl1pPr>
          </a:lstStyle>
          <a:p>
            <a:r>
              <a:rPr lang="en-US" dirty="0"/>
              <a:t>Presentation Title Here</a:t>
            </a:r>
          </a:p>
        </p:txBody>
      </p:sp>
      <p:sp>
        <p:nvSpPr>
          <p:cNvPr id="3" name="Subtitle 2"/>
          <p:cNvSpPr>
            <a:spLocks noGrp="1"/>
          </p:cNvSpPr>
          <p:nvPr>
            <p:ph type="subTitle" idx="1" hasCustomPrompt="1"/>
          </p:nvPr>
        </p:nvSpPr>
        <p:spPr>
          <a:xfrm>
            <a:off x="6254496" y="3364992"/>
            <a:ext cx="5943600" cy="1691640"/>
          </a:xfrm>
        </p:spPr>
        <p:txBody>
          <a:bodyPr>
            <a:normAutofit/>
          </a:bodyPr>
          <a:lstStyle>
            <a:lvl1pPr marL="0" indent="0" algn="l">
              <a:buNone/>
              <a:defRPr sz="2200">
                <a:solidFill>
                  <a:schemeClr val="tx1">
                    <a:tint val="75000"/>
                  </a:schemeClr>
                </a:solidFill>
                <a:latin typeface="Franklin Gothic Medium Cond" panose="020B06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a:t>
            </a:r>
          </a:p>
        </p:txBody>
      </p:sp>
    </p:spTree>
    <p:extLst>
      <p:ext uri="{BB962C8B-B14F-4D97-AF65-F5344CB8AC3E}">
        <p14:creationId xmlns:p14="http://schemas.microsoft.com/office/powerpoint/2010/main" val="292199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0AFC9BC6-FC37-41BB-853D-B48683D8A3B0}"/>
              </a:ext>
            </a:extLst>
          </p:cNvPr>
          <p:cNvSpPr>
            <a:spLocks noGrp="1"/>
          </p:cNvSpPr>
          <p:nvPr>
            <p:ph type="title"/>
          </p:nvPr>
        </p:nvSpPr>
        <p:spPr>
          <a:xfrm>
            <a:off x="740664" y="841248"/>
            <a:ext cx="10716768" cy="859536"/>
          </a:xfrm>
          <a:prstGeom prst="rect">
            <a:avLst/>
          </a:prstGeom>
        </p:spPr>
        <p:txBody>
          <a:bodyPr vert="horz" lIns="91440" tIns="45720" rIns="91440" bIns="45720" rtlCol="0" anchor="ctr">
            <a:noAutofit/>
          </a:bodyPr>
          <a:lstStyle/>
          <a:p>
            <a:r>
              <a:rPr lang="en-US" dirty="0"/>
              <a:t>Click to edit Master title style</a:t>
            </a:r>
          </a:p>
        </p:txBody>
      </p:sp>
      <p:sp>
        <p:nvSpPr>
          <p:cNvPr id="4" name="Text Placeholder 2">
            <a:extLst>
              <a:ext uri="{FF2B5EF4-FFF2-40B4-BE49-F238E27FC236}">
                <a16:creationId xmlns:a16="http://schemas.microsoft.com/office/drawing/2014/main" id="{CC60E8E6-719A-469F-BFA4-72FBEFF70C48}"/>
              </a:ext>
            </a:extLst>
          </p:cNvPr>
          <p:cNvSpPr>
            <a:spLocks noGrp="1"/>
          </p:cNvSpPr>
          <p:nvPr>
            <p:ph idx="1" hasCustomPrompt="1"/>
          </p:nvPr>
        </p:nvSpPr>
        <p:spPr>
          <a:xfrm>
            <a:off x="740664" y="2039112"/>
            <a:ext cx="10716768" cy="32004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Franklin Gothic Book"/>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Book"/>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a:ea typeface="+mn-ea"/>
                <a:cs typeface="+mn-cs"/>
              </a:rPr>
              <a:t>Fifth level</a:t>
            </a:r>
          </a:p>
        </p:txBody>
      </p:sp>
    </p:spTree>
    <p:extLst>
      <p:ext uri="{BB962C8B-B14F-4D97-AF65-F5344CB8AC3E}">
        <p14:creationId xmlns:p14="http://schemas.microsoft.com/office/powerpoint/2010/main" val="168097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EDB1-3544-44C1-ACAC-23DB8B789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E76F3-3979-4E36-82C5-14C6AD88CF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42D02-ED23-4F0F-90FA-7805615FC791}"/>
              </a:ext>
            </a:extLst>
          </p:cNvPr>
          <p:cNvSpPr>
            <a:spLocks noGrp="1"/>
          </p:cNvSpPr>
          <p:nvPr>
            <p:ph type="dt" sz="half" idx="10"/>
          </p:nvPr>
        </p:nvSpPr>
        <p:spPr/>
        <p:txBody>
          <a:bodyPr/>
          <a:lstStyle/>
          <a:p>
            <a:fld id="{7B50BDB0-A1C6-4EDF-A402-C86B5ADE982D}" type="datetimeFigureOut">
              <a:rPr lang="en-US" smtClean="0"/>
              <a:t>1/25/2024</a:t>
            </a:fld>
            <a:endParaRPr lang="en-US"/>
          </a:p>
        </p:txBody>
      </p:sp>
      <p:sp>
        <p:nvSpPr>
          <p:cNvPr id="5" name="Footer Placeholder 4">
            <a:extLst>
              <a:ext uri="{FF2B5EF4-FFF2-40B4-BE49-F238E27FC236}">
                <a16:creationId xmlns:a16="http://schemas.microsoft.com/office/drawing/2014/main" id="{E60EF719-4E43-47DE-BC13-76CEB6E6D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6511C-30B0-459D-A0FF-08B3F2D6B187}"/>
              </a:ext>
            </a:extLst>
          </p:cNvPr>
          <p:cNvSpPr>
            <a:spLocks noGrp="1"/>
          </p:cNvSpPr>
          <p:nvPr>
            <p:ph type="sldNum" sz="quarter" idx="12"/>
          </p:nvPr>
        </p:nvSpPr>
        <p:spPr/>
        <p:txBody>
          <a:bodyPr/>
          <a:lstStyle/>
          <a:p>
            <a:fld id="{78E874B0-801F-41E9-884C-A0E8990FF21C}" type="slidenum">
              <a:rPr lang="en-US" smtClean="0"/>
              <a:t>‹#›</a:t>
            </a:fld>
            <a:endParaRPr lang="en-US"/>
          </a:p>
        </p:txBody>
      </p:sp>
    </p:spTree>
    <p:extLst>
      <p:ext uri="{BB962C8B-B14F-4D97-AF65-F5344CB8AC3E}">
        <p14:creationId xmlns:p14="http://schemas.microsoft.com/office/powerpoint/2010/main" val="299604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54496" y="1408176"/>
            <a:ext cx="5943600" cy="1691640"/>
          </a:xfrm>
        </p:spPr>
        <p:txBody>
          <a:bodyPr/>
          <a:lstStyle>
            <a:lvl1pPr>
              <a:defRPr/>
            </a:lvl1pPr>
          </a:lstStyle>
          <a:p>
            <a:r>
              <a:rPr lang="en-US" dirty="0"/>
              <a:t>Presentation Title Here</a:t>
            </a:r>
          </a:p>
        </p:txBody>
      </p:sp>
      <p:sp>
        <p:nvSpPr>
          <p:cNvPr id="3" name="Subtitle 2"/>
          <p:cNvSpPr>
            <a:spLocks noGrp="1"/>
          </p:cNvSpPr>
          <p:nvPr>
            <p:ph type="subTitle" idx="1" hasCustomPrompt="1"/>
          </p:nvPr>
        </p:nvSpPr>
        <p:spPr>
          <a:xfrm>
            <a:off x="6254496" y="3364992"/>
            <a:ext cx="5943600" cy="1691640"/>
          </a:xfrm>
        </p:spPr>
        <p:txBody>
          <a:bodyPr>
            <a:normAutofit/>
          </a:bodyPr>
          <a:lstStyle>
            <a:lvl1pPr marL="0" indent="0" algn="l">
              <a:buNone/>
              <a:defRPr sz="2200">
                <a:solidFill>
                  <a:schemeClr val="bg1"/>
                </a:solidFill>
                <a:latin typeface="Franklin Gothic Medium Cond" panose="020B06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a:t>
            </a:r>
          </a:p>
        </p:txBody>
      </p:sp>
    </p:spTree>
    <p:extLst>
      <p:ext uri="{BB962C8B-B14F-4D97-AF65-F5344CB8AC3E}">
        <p14:creationId xmlns:p14="http://schemas.microsoft.com/office/powerpoint/2010/main" val="1091899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1857906-E849-44E4-9822-FBC3D0C565CB}"/>
              </a:ext>
            </a:extLst>
          </p:cNvPr>
          <p:cNvSpPr>
            <a:spLocks noGrp="1"/>
          </p:cNvSpPr>
          <p:nvPr>
            <p:ph type="title"/>
          </p:nvPr>
        </p:nvSpPr>
        <p:spPr>
          <a:xfrm>
            <a:off x="740664" y="841248"/>
            <a:ext cx="10716768" cy="859536"/>
          </a:xfrm>
          <a:prstGeom prst="rect">
            <a:avLst/>
          </a:prstGeom>
        </p:spPr>
        <p:txBody>
          <a:bodyPr vert="horz" lIns="91440" tIns="45720" rIns="91440" bIns="45720" rtlCol="0" anchor="ctr">
            <a:noAutofit/>
          </a:bodyPr>
          <a:lstStyle/>
          <a:p>
            <a:r>
              <a:rPr lang="en-US" dirty="0"/>
              <a:t>Click to edit Master title style</a:t>
            </a:r>
          </a:p>
        </p:txBody>
      </p:sp>
      <p:sp>
        <p:nvSpPr>
          <p:cNvPr id="4" name="Text Placeholder 2">
            <a:extLst>
              <a:ext uri="{FF2B5EF4-FFF2-40B4-BE49-F238E27FC236}">
                <a16:creationId xmlns:a16="http://schemas.microsoft.com/office/drawing/2014/main" id="{7D55494A-9009-48D1-AB82-58159F028EE4}"/>
              </a:ext>
            </a:extLst>
          </p:cNvPr>
          <p:cNvSpPr>
            <a:spLocks noGrp="1"/>
          </p:cNvSpPr>
          <p:nvPr>
            <p:ph idx="1" hasCustomPrompt="1"/>
          </p:nvPr>
        </p:nvSpPr>
        <p:spPr>
          <a:xfrm>
            <a:off x="740664" y="2039112"/>
            <a:ext cx="10716768" cy="32004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FFFFFF"/>
                </a:solidFill>
                <a:effectLst/>
                <a:uLnTx/>
                <a:uFillTx/>
                <a:latin typeface="Franklin Gothic Book"/>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Franklin Gothic Book"/>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Franklin Gothic Book"/>
                <a:ea typeface="+mn-ea"/>
                <a:cs typeface="+mn-cs"/>
              </a:rPr>
              <a:t>Fifth level</a:t>
            </a:r>
          </a:p>
        </p:txBody>
      </p:sp>
    </p:spTree>
    <p:extLst>
      <p:ext uri="{BB962C8B-B14F-4D97-AF65-F5344CB8AC3E}">
        <p14:creationId xmlns:p14="http://schemas.microsoft.com/office/powerpoint/2010/main" val="2994674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CB770E-C318-4616-9B62-8B1C573EA0AD}" type="datetimeFigureOut">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4ACAC9-6CED-4BEA-B418-62893FE7324F}" type="slidenum">
              <a:rPr lang="en-US" smtClean="0"/>
              <a:t>‹#›</a:t>
            </a:fld>
            <a:endParaRPr lang="en-US" dirty="0"/>
          </a:p>
        </p:txBody>
      </p:sp>
    </p:spTree>
    <p:extLst>
      <p:ext uri="{BB962C8B-B14F-4D97-AF65-F5344CB8AC3E}">
        <p14:creationId xmlns:p14="http://schemas.microsoft.com/office/powerpoint/2010/main" val="31650777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FE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D7A469-A15D-4949-A722-46EC48DAF48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40664" y="841248"/>
            <a:ext cx="10716768" cy="85953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740664" y="2039112"/>
            <a:ext cx="10716768"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1CC74FD-581E-4A29-9196-E6351768067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05606" y="6279642"/>
            <a:ext cx="2432304" cy="304038"/>
          </a:xfrm>
          <a:prstGeom prst="rect">
            <a:avLst/>
          </a:prstGeom>
        </p:spPr>
      </p:pic>
    </p:spTree>
    <p:extLst>
      <p:ext uri="{BB962C8B-B14F-4D97-AF65-F5344CB8AC3E}">
        <p14:creationId xmlns:p14="http://schemas.microsoft.com/office/powerpoint/2010/main" val="3443159037"/>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103" r:id="rId3"/>
  </p:sldLayoutIdLst>
  <p:txStyles>
    <p:titleStyle>
      <a:lvl1pPr algn="l" defTabSz="914400" rtl="0" eaLnBrk="1" latinLnBrk="0" hangingPunct="1">
        <a:spcBef>
          <a:spcPct val="0"/>
        </a:spcBef>
        <a:buNone/>
        <a:defRPr sz="6000" kern="1200">
          <a:solidFill>
            <a:schemeClr val="tx1"/>
          </a:solidFill>
          <a:latin typeface="Franklin Gothic Medium Cond" panose="020B06060304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897719-68DA-4F01-8882-A661CDA70E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40664" y="841248"/>
            <a:ext cx="10716768" cy="85953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740664" y="2039112"/>
            <a:ext cx="10716768"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CB5E529-6FEC-4F4B-B0E6-5CEC0D8D77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05606" y="6279642"/>
            <a:ext cx="2432304" cy="304038"/>
          </a:xfrm>
          <a:prstGeom prst="rect">
            <a:avLst/>
          </a:prstGeom>
        </p:spPr>
      </p:pic>
    </p:spTree>
    <p:extLst>
      <p:ext uri="{BB962C8B-B14F-4D97-AF65-F5344CB8AC3E}">
        <p14:creationId xmlns:p14="http://schemas.microsoft.com/office/powerpoint/2010/main" val="416621374"/>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Lst>
  <p:txStyles>
    <p:titleStyle>
      <a:lvl1pPr algn="l" defTabSz="914400" rtl="0" eaLnBrk="1" latinLnBrk="0" hangingPunct="1">
        <a:spcBef>
          <a:spcPct val="0"/>
        </a:spcBef>
        <a:buNone/>
        <a:defRPr sz="6000" kern="1200">
          <a:solidFill>
            <a:schemeClr val="bg1">
              <a:lumMod val="95000"/>
            </a:schemeClr>
          </a:solidFill>
          <a:latin typeface="Franklin Gothic Medium Cond" panose="020B06060304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mailto:ben.copans@vermont.gov" TargetMode="Externa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jpe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B1CA-41AD-450B-BB4E-BB9F37BCE3A6}"/>
              </a:ext>
            </a:extLst>
          </p:cNvPr>
          <p:cNvSpPr>
            <a:spLocks noGrp="1"/>
          </p:cNvSpPr>
          <p:nvPr>
            <p:ph type="ctrTitle"/>
          </p:nvPr>
        </p:nvSpPr>
        <p:spPr>
          <a:xfrm>
            <a:off x="5840624" y="304800"/>
            <a:ext cx="5943600" cy="2514600"/>
          </a:xfrm>
        </p:spPr>
        <p:txBody>
          <a:bodyPr/>
          <a:lstStyle/>
          <a:p>
            <a:pPr algn="ctr"/>
            <a:r>
              <a:rPr lang="en-US" sz="3600" dirty="0"/>
              <a:t>Finding Support and Calculating Benefits of Lakeshore BMPs</a:t>
            </a:r>
            <a:br>
              <a:rPr lang="en-US" sz="3600" dirty="0"/>
            </a:br>
            <a:br>
              <a:rPr lang="en-US" sz="1800" b="0" i="0" u="none" strike="noStrike" baseline="0" dirty="0">
                <a:solidFill>
                  <a:srgbClr val="000000"/>
                </a:solidFill>
                <a:latin typeface="Calisto MT" panose="02040603050505030304" pitchFamily="18" charset="0"/>
              </a:rPr>
            </a:br>
            <a:r>
              <a:rPr lang="en-US" sz="3600" b="0" i="0" u="none" strike="noStrike" baseline="0" dirty="0">
                <a:solidFill>
                  <a:srgbClr val="000000"/>
                </a:solidFill>
                <a:latin typeface="Calisto MT" panose="02040603050505030304" pitchFamily="18" charset="0"/>
              </a:rPr>
              <a:t> </a:t>
            </a:r>
            <a:r>
              <a:rPr lang="en-US" sz="3600" b="1" i="0" u="none" strike="noStrike" baseline="0" dirty="0">
                <a:solidFill>
                  <a:srgbClr val="000000"/>
                </a:solidFill>
                <a:latin typeface="Calisto MT" panose="02040603050505030304" pitchFamily="18" charset="0"/>
              </a:rPr>
              <a:t>Natural Shoreland Erosion Control Certification </a:t>
            </a:r>
            <a:endParaRPr lang="en-US" sz="3600" dirty="0"/>
          </a:p>
        </p:txBody>
      </p:sp>
      <p:sp>
        <p:nvSpPr>
          <p:cNvPr id="3" name="Subtitle 2">
            <a:extLst>
              <a:ext uri="{FF2B5EF4-FFF2-40B4-BE49-F238E27FC236}">
                <a16:creationId xmlns:a16="http://schemas.microsoft.com/office/drawing/2014/main" id="{281B965D-9C76-408B-BC13-DB98B6E0E508}"/>
              </a:ext>
            </a:extLst>
          </p:cNvPr>
          <p:cNvSpPr>
            <a:spLocks noGrp="1"/>
          </p:cNvSpPr>
          <p:nvPr>
            <p:ph type="subTitle" idx="1"/>
          </p:nvPr>
        </p:nvSpPr>
        <p:spPr/>
        <p:txBody>
          <a:bodyPr/>
          <a:lstStyle/>
          <a:p>
            <a:r>
              <a:rPr lang="en-US" altLang="en-US" sz="24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January 23</a:t>
            </a:r>
            <a:r>
              <a:rPr lang="en-US" altLang="en-US" sz="2400" b="1" baseline="30000" dirty="0">
                <a:solidFill>
                  <a:schemeClr val="tx1"/>
                </a:solidFill>
                <a:latin typeface="Georgia" panose="02040502050405020303" pitchFamily="18" charset="0"/>
                <a:ea typeface="Calibri" panose="020F0502020204030204" pitchFamily="34" charset="0"/>
                <a:cs typeface="Times New Roman" panose="02020603050405020304" pitchFamily="18" charset="0"/>
              </a:rPr>
              <a:t>rd</a:t>
            </a:r>
            <a:r>
              <a:rPr lang="en-US" altLang="en-US" sz="24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 2024</a:t>
            </a:r>
          </a:p>
          <a:p>
            <a:r>
              <a:rPr lang="en-US" altLang="en-US" sz="24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Ben Copans  - </a:t>
            </a:r>
            <a:r>
              <a:rPr lang="en-US" altLang="en-US" sz="2400" b="1" i="1" dirty="0">
                <a:solidFill>
                  <a:schemeClr val="tx1"/>
                </a:solidFill>
                <a:latin typeface="Georgia" panose="02040502050405020303" pitchFamily="18" charset="0"/>
                <a:ea typeface="Calibri" panose="020F0502020204030204" pitchFamily="34" charset="0"/>
                <a:cs typeface="Times New Roman" panose="02020603050405020304" pitchFamily="18" charset="0"/>
              </a:rPr>
              <a:t>Watershed Planner  Water Investment Division</a:t>
            </a:r>
            <a:endParaRPr lang="en-US" sz="2400" dirty="0"/>
          </a:p>
          <a:p>
            <a:endParaRPr lang="en-US" dirty="0"/>
          </a:p>
        </p:txBody>
      </p:sp>
      <p:pic>
        <p:nvPicPr>
          <p:cNvPr id="5" name="Picture 4" descr="A garden next to a river&#10;&#10;Description automatically generated with low confidence">
            <a:extLst>
              <a:ext uri="{FF2B5EF4-FFF2-40B4-BE49-F238E27FC236}">
                <a16:creationId xmlns:a16="http://schemas.microsoft.com/office/drawing/2014/main" id="{05A70AE7-6A51-D145-D98D-1AEB201CBB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705" y="954158"/>
            <a:ext cx="5511800" cy="4133850"/>
          </a:xfrm>
          <a:prstGeom prst="rect">
            <a:avLst/>
          </a:prstGeom>
        </p:spPr>
      </p:pic>
    </p:spTree>
    <p:extLst>
      <p:ext uri="{BB962C8B-B14F-4D97-AF65-F5344CB8AC3E}">
        <p14:creationId xmlns:p14="http://schemas.microsoft.com/office/powerpoint/2010/main" val="3309474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10C-A108-2B7B-38F3-91F1552987F7}"/>
              </a:ext>
            </a:extLst>
          </p:cNvPr>
          <p:cNvSpPr>
            <a:spLocks noGrp="1"/>
          </p:cNvSpPr>
          <p:nvPr>
            <p:ph type="title"/>
          </p:nvPr>
        </p:nvSpPr>
        <p:spPr>
          <a:xfrm>
            <a:off x="457200" y="228600"/>
            <a:ext cx="10716768" cy="859536"/>
          </a:xfrm>
        </p:spPr>
        <p:txBody>
          <a:bodyPr/>
          <a:lstStyle/>
          <a:p>
            <a:r>
              <a:rPr lang="en-US" dirty="0"/>
              <a:t>Project Eligability</a:t>
            </a:r>
          </a:p>
        </p:txBody>
      </p:sp>
      <p:sp>
        <p:nvSpPr>
          <p:cNvPr id="3" name="Content Placeholder 2">
            <a:extLst>
              <a:ext uri="{FF2B5EF4-FFF2-40B4-BE49-F238E27FC236}">
                <a16:creationId xmlns:a16="http://schemas.microsoft.com/office/drawing/2014/main" id="{5C075BF0-580E-EF70-DF61-2433B406F891}"/>
              </a:ext>
            </a:extLst>
          </p:cNvPr>
          <p:cNvSpPr>
            <a:spLocks noGrp="1"/>
          </p:cNvSpPr>
          <p:nvPr>
            <p:ph idx="1"/>
          </p:nvPr>
        </p:nvSpPr>
        <p:spPr>
          <a:xfrm>
            <a:off x="740664" y="1371600"/>
            <a:ext cx="10716768" cy="3867912"/>
          </a:xfrm>
        </p:spPr>
        <p:txBody>
          <a:bodyPr>
            <a:normAutofit fontScale="92500"/>
          </a:bodyPr>
          <a:lstStyle/>
          <a:p>
            <a:r>
              <a:rPr lang="en-US" dirty="0"/>
              <a:t>Projects need to be added to the Watershed Project Database</a:t>
            </a:r>
          </a:p>
          <a:p>
            <a:r>
              <a:rPr lang="en-US" dirty="0"/>
              <a:t>Landowner agreements for design and implementation projects</a:t>
            </a:r>
          </a:p>
          <a:p>
            <a:r>
              <a:rPr lang="en-US" dirty="0"/>
              <a:t>Permitting program approval or indication that the project can be permitted</a:t>
            </a:r>
          </a:p>
          <a:p>
            <a:r>
              <a:rPr lang="en-US" dirty="0"/>
              <a:t>Project specific requirments </a:t>
            </a:r>
          </a:p>
          <a:p>
            <a:pPr lvl="1"/>
            <a:r>
              <a:rPr lang="en-US" dirty="0"/>
              <a:t>Lake Wise assessments for most lake shoreland projects</a:t>
            </a:r>
          </a:p>
        </p:txBody>
      </p:sp>
      <p:pic>
        <p:nvPicPr>
          <p:cNvPr id="5" name="Picture 4">
            <a:extLst>
              <a:ext uri="{FF2B5EF4-FFF2-40B4-BE49-F238E27FC236}">
                <a16:creationId xmlns:a16="http://schemas.microsoft.com/office/drawing/2014/main" id="{96B40C26-782E-F802-1CD6-1B0B3AAA5644}"/>
              </a:ext>
            </a:extLst>
          </p:cNvPr>
          <p:cNvPicPr>
            <a:picLocks noChangeAspect="1"/>
          </p:cNvPicPr>
          <p:nvPr/>
        </p:nvPicPr>
        <p:blipFill>
          <a:blip r:embed="rId3"/>
          <a:stretch>
            <a:fillRect/>
          </a:stretch>
        </p:blipFill>
        <p:spPr>
          <a:xfrm>
            <a:off x="26508" y="0"/>
            <a:ext cx="12138983" cy="6858000"/>
          </a:xfrm>
          <a:prstGeom prst="rect">
            <a:avLst/>
          </a:prstGeom>
        </p:spPr>
      </p:pic>
    </p:spTree>
    <p:extLst>
      <p:ext uri="{BB962C8B-B14F-4D97-AF65-F5344CB8AC3E}">
        <p14:creationId xmlns:p14="http://schemas.microsoft.com/office/powerpoint/2010/main" val="33324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63B2D-7AE3-F696-DAD9-6EC8B28888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C2894A-3C96-F4A5-F634-96846ABBCAB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CA8854-33E2-176E-B1F7-329882A3DE70}"/>
              </a:ext>
            </a:extLst>
          </p:cNvPr>
          <p:cNvPicPr>
            <a:picLocks noChangeAspect="1"/>
          </p:cNvPicPr>
          <p:nvPr/>
        </p:nvPicPr>
        <p:blipFill>
          <a:blip r:embed="rId3"/>
          <a:stretch>
            <a:fillRect/>
          </a:stretch>
        </p:blipFill>
        <p:spPr>
          <a:xfrm>
            <a:off x="13075" y="0"/>
            <a:ext cx="12165849" cy="6858000"/>
          </a:xfrm>
          <a:prstGeom prst="rect">
            <a:avLst/>
          </a:prstGeom>
        </p:spPr>
      </p:pic>
    </p:spTree>
    <p:extLst>
      <p:ext uri="{BB962C8B-B14F-4D97-AF65-F5344CB8AC3E}">
        <p14:creationId xmlns:p14="http://schemas.microsoft.com/office/powerpoint/2010/main" val="3215229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F767-27BC-AB5A-EE97-4B82D5A289BB}"/>
              </a:ext>
            </a:extLst>
          </p:cNvPr>
          <p:cNvSpPr>
            <a:spLocks noGrp="1"/>
          </p:cNvSpPr>
          <p:nvPr>
            <p:ph type="title"/>
          </p:nvPr>
        </p:nvSpPr>
        <p:spPr/>
        <p:txBody>
          <a:bodyPr/>
          <a:lstStyle/>
          <a:p>
            <a:r>
              <a:rPr lang="en-US" dirty="0"/>
              <a:t>Water Quality Enhancement Grants</a:t>
            </a:r>
          </a:p>
        </p:txBody>
      </p:sp>
      <p:sp>
        <p:nvSpPr>
          <p:cNvPr id="3" name="Content Placeholder 2">
            <a:extLst>
              <a:ext uri="{FF2B5EF4-FFF2-40B4-BE49-F238E27FC236}">
                <a16:creationId xmlns:a16="http://schemas.microsoft.com/office/drawing/2014/main" id="{EC7FD286-51B8-1647-1390-3BF86C301C0D}"/>
              </a:ext>
            </a:extLst>
          </p:cNvPr>
          <p:cNvSpPr>
            <a:spLocks noGrp="1"/>
          </p:cNvSpPr>
          <p:nvPr>
            <p:ph idx="1"/>
          </p:nvPr>
        </p:nvSpPr>
        <p:spPr>
          <a:xfrm>
            <a:off x="533400" y="1828800"/>
            <a:ext cx="10716768" cy="3200400"/>
          </a:xfrm>
        </p:spPr>
        <p:txBody>
          <a:bodyPr/>
          <a:lstStyle/>
          <a:p>
            <a:pPr algn="l"/>
            <a:endParaRPr lang="en-US" sz="1800" b="0" i="0" u="none" strike="noStrike" baseline="0" dirty="0">
              <a:solidFill>
                <a:srgbClr val="000000"/>
              </a:solidFill>
              <a:latin typeface="Franklin Gothic Book" panose="020B0503020102020204" pitchFamily="34" charset="0"/>
            </a:endParaRPr>
          </a:p>
          <a:p>
            <a:r>
              <a:rPr lang="en-US" sz="2800" b="0" i="0" u="none" strike="noStrike" baseline="0" dirty="0">
                <a:latin typeface="Franklin Gothic Book" panose="020B0503020102020204" pitchFamily="34" charset="0"/>
              </a:rPr>
              <a:t>Funding for LWAPs and Lake Wise assessments prioritized outside of Lake Champlain and Memphremagog watersheds</a:t>
            </a:r>
          </a:p>
          <a:p>
            <a:r>
              <a:rPr lang="en-US" sz="2800" b="0" i="0" u="none" strike="noStrike" baseline="0" dirty="0">
                <a:latin typeface="Franklin Gothic Book" panose="020B0503020102020204" pitchFamily="34" charset="0"/>
              </a:rPr>
              <a:t>Project development, design and implementation block grants to:</a:t>
            </a:r>
          </a:p>
          <a:p>
            <a:pPr lvl="1"/>
            <a:r>
              <a:rPr lang="en-US" sz="2400" b="0" i="0" u="none" strike="noStrike" baseline="0" dirty="0">
                <a:latin typeface="Franklin Gothic Book" panose="020B0503020102020204" pitchFamily="34" charset="0"/>
              </a:rPr>
              <a:t>Watersheds United Vermont</a:t>
            </a:r>
          </a:p>
          <a:p>
            <a:pPr lvl="1"/>
            <a:r>
              <a:rPr lang="en-US" sz="2400" b="0" i="0" u="none" strike="noStrike" baseline="0" dirty="0">
                <a:latin typeface="Franklin Gothic Book" panose="020B0503020102020204" pitchFamily="34" charset="0"/>
              </a:rPr>
              <a:t>Natural Resources Conservation Council</a:t>
            </a:r>
          </a:p>
          <a:p>
            <a:pPr lvl="1"/>
            <a:r>
              <a:rPr lang="en-US" sz="2400" b="0" i="0" u="none" strike="noStrike" baseline="0" dirty="0">
                <a:latin typeface="Franklin Gothic Book" panose="020B0503020102020204" pitchFamily="34" charset="0"/>
              </a:rPr>
              <a:t>Mount </a:t>
            </a:r>
            <a:r>
              <a:rPr lang="en-US" sz="2400" b="0" i="0" u="none" strike="noStrike" baseline="0" dirty="0" err="1">
                <a:latin typeface="Franklin Gothic Book" panose="020B0503020102020204" pitchFamily="34" charset="0"/>
              </a:rPr>
              <a:t>Ascutney</a:t>
            </a:r>
            <a:r>
              <a:rPr lang="en-US" sz="2400" b="0" i="0" u="none" strike="noStrike" baseline="0" dirty="0">
                <a:latin typeface="Franklin Gothic Book" panose="020B0503020102020204" pitchFamily="34" charset="0"/>
              </a:rPr>
              <a:t> Regional Commission </a:t>
            </a:r>
          </a:p>
          <a:p>
            <a:endParaRPr lang="en-US" sz="1800" b="0" i="0" u="none" strike="noStrike" baseline="0" dirty="0">
              <a:solidFill>
                <a:srgbClr val="FFFFFF"/>
              </a:solidFill>
              <a:latin typeface="Franklin Gothic Book" panose="020B0503020102020204" pitchFamily="34" charset="0"/>
            </a:endParaRPr>
          </a:p>
          <a:p>
            <a:endParaRPr lang="en-US" dirty="0"/>
          </a:p>
        </p:txBody>
      </p:sp>
    </p:spTree>
    <p:extLst>
      <p:ext uri="{BB962C8B-B14F-4D97-AF65-F5344CB8AC3E}">
        <p14:creationId xmlns:p14="http://schemas.microsoft.com/office/powerpoint/2010/main" val="27374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07">
            <a:extLst>
              <a:ext uri="{FF2B5EF4-FFF2-40B4-BE49-F238E27FC236}">
                <a16:creationId xmlns:a16="http://schemas.microsoft.com/office/drawing/2014/main" id="{6A532FB1-9CF7-4D78-92CB-8B75933E4FFE}"/>
              </a:ext>
              <a:ext uri="{C183D7F6-B498-43B3-948B-1728B52AA6E4}">
                <adec:decorative xmlns:adec="http://schemas.microsoft.com/office/drawing/2017/decorative" val="1"/>
              </a:ext>
            </a:extLst>
          </p:cNvPr>
          <p:cNvSpPr>
            <a:spLocks noChangeAspect="1" noChangeArrowheads="1"/>
          </p:cNvSpPr>
          <p:nvPr/>
        </p:nvSpPr>
        <p:spPr bwMode="auto">
          <a:xfrm>
            <a:off x="132775" y="4113318"/>
            <a:ext cx="288294" cy="33871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Title 23" hidden="1">
            <a:extLst>
              <a:ext uri="{FF2B5EF4-FFF2-40B4-BE49-F238E27FC236}">
                <a16:creationId xmlns:a16="http://schemas.microsoft.com/office/drawing/2014/main" id="{6FF5F564-0C08-4A3C-8BAC-1FADF459417F}"/>
              </a:ext>
            </a:extLst>
          </p:cNvPr>
          <p:cNvSpPr>
            <a:spLocks noGrp="1"/>
          </p:cNvSpPr>
          <p:nvPr>
            <p:ph type="title"/>
          </p:nvPr>
        </p:nvSpPr>
        <p:spPr/>
        <p:txBody>
          <a:bodyPr/>
          <a:lstStyle/>
          <a:p>
            <a:r>
              <a:rPr lang="en-US" dirty="0"/>
              <a:t>Human resources slide 4</a:t>
            </a:r>
          </a:p>
        </p:txBody>
      </p:sp>
      <p:grpSp>
        <p:nvGrpSpPr>
          <p:cNvPr id="38" name="Group 37">
            <a:extLst>
              <a:ext uri="{FF2B5EF4-FFF2-40B4-BE49-F238E27FC236}">
                <a16:creationId xmlns:a16="http://schemas.microsoft.com/office/drawing/2014/main" id="{6A4E8174-89B0-456D-AD6F-76C0D9B7F300}"/>
              </a:ext>
            </a:extLst>
          </p:cNvPr>
          <p:cNvGrpSpPr/>
          <p:nvPr/>
        </p:nvGrpSpPr>
        <p:grpSpPr>
          <a:xfrm>
            <a:off x="227163" y="781866"/>
            <a:ext cx="11897788" cy="4170746"/>
            <a:chOff x="227163" y="781866"/>
            <a:chExt cx="11897788" cy="4170746"/>
          </a:xfrm>
        </p:grpSpPr>
        <p:sp>
          <p:nvSpPr>
            <p:cNvPr id="1663" name="Rectangle: Rounded Corners 1662">
              <a:extLst>
                <a:ext uri="{FF2B5EF4-FFF2-40B4-BE49-F238E27FC236}">
                  <a16:creationId xmlns:a16="http://schemas.microsoft.com/office/drawing/2014/main" id="{4E0B7AAD-F07E-44A6-A843-822C29DE9819}"/>
                </a:ext>
              </a:extLst>
            </p:cNvPr>
            <p:cNvSpPr/>
            <p:nvPr/>
          </p:nvSpPr>
          <p:spPr>
            <a:xfrm>
              <a:off x="227163" y="2036240"/>
              <a:ext cx="1743113" cy="2916372"/>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7" name="TextBox 1666">
              <a:extLst>
                <a:ext uri="{FF2B5EF4-FFF2-40B4-BE49-F238E27FC236}">
                  <a16:creationId xmlns:a16="http://schemas.microsoft.com/office/drawing/2014/main" id="{087EE4B7-DEE2-4713-AAE8-469E15673C06}"/>
                </a:ext>
              </a:extLst>
            </p:cNvPr>
            <p:cNvSpPr txBox="1"/>
            <p:nvPr/>
          </p:nvSpPr>
          <p:spPr>
            <a:xfrm>
              <a:off x="8467615" y="781866"/>
              <a:ext cx="3657336" cy="3477875"/>
            </a:xfrm>
            <a:prstGeom prst="rect">
              <a:avLst/>
            </a:prstGeom>
            <a:noFill/>
          </p:spPr>
          <p:txBody>
            <a:bodyPr wrap="square" rtlCol="0">
              <a:spAutoFit/>
            </a:bodyPr>
            <a:lstStyle/>
            <a:p>
              <a:pPr algn="ctr"/>
              <a:r>
                <a:rPr lang="en-US" sz="2000" b="1" dirty="0">
                  <a:solidFill>
                    <a:srgbClr val="00B0F0"/>
                  </a:solidFill>
                  <a:effectLst>
                    <a:outerShdw blurRad="50800" dist="38100" dir="2700000" algn="tl" rotWithShape="0">
                      <a:prstClr val="black">
                        <a:alpha val="40000"/>
                      </a:prstClr>
                    </a:outerShdw>
                  </a:effectLst>
                </a:rPr>
                <a:t>The Clean Water Service Providers (CWSP) </a:t>
              </a:r>
              <a:r>
                <a:rPr lang="en-US" sz="2000" b="1" dirty="0">
                  <a:solidFill>
                    <a:schemeClr val="bg1"/>
                  </a:solidFill>
                  <a:effectLst>
                    <a:outerShdw blurRad="50800" dist="38100" dir="2700000" algn="tl" rotWithShape="0">
                      <a:prstClr val="black">
                        <a:alpha val="40000"/>
                      </a:prstClr>
                    </a:outerShdw>
                  </a:effectLst>
                </a:rPr>
                <a:t>shall convene a Basin Water Quality Council</a:t>
              </a:r>
            </a:p>
            <a:p>
              <a:pPr algn="ctr"/>
              <a:endParaRPr lang="en-US" sz="2000" b="1" dirty="0">
                <a:solidFill>
                  <a:schemeClr val="bg1"/>
                </a:solidFill>
                <a:effectLst>
                  <a:outerShdw blurRad="50800" dist="38100" dir="2700000" algn="tl" rotWithShape="0">
                    <a:prstClr val="black">
                      <a:alpha val="40000"/>
                    </a:prstClr>
                  </a:outerShdw>
                </a:effectLst>
              </a:endParaRPr>
            </a:p>
            <a:p>
              <a:pPr algn="ctr"/>
              <a:r>
                <a:rPr lang="en-US" sz="2000" b="1" dirty="0">
                  <a:solidFill>
                    <a:srgbClr val="00B0F0"/>
                  </a:solidFill>
                  <a:effectLst>
                    <a:outerShdw blurRad="50800" dist="38100" dir="2700000" algn="tl" rotWithShape="0">
                      <a:prstClr val="black">
                        <a:alpha val="40000"/>
                      </a:prstClr>
                    </a:outerShdw>
                  </a:effectLst>
                </a:rPr>
                <a:t>The Basin Water Quality Council (BWQC)</a:t>
              </a:r>
              <a:r>
                <a:rPr lang="en-US" sz="2000" b="1" dirty="0">
                  <a:solidFill>
                    <a:schemeClr val="bg1"/>
                  </a:solidFill>
                  <a:effectLst>
                    <a:outerShdw blurRad="50800" dist="38100" dir="2700000" algn="tl" rotWithShape="0">
                      <a:prstClr val="black">
                        <a:alpha val="40000"/>
                      </a:prstClr>
                    </a:outerShdw>
                  </a:effectLst>
                </a:rPr>
                <a:t> will meet quarterly or more frequently to prioritize projects </a:t>
              </a:r>
            </a:p>
            <a:p>
              <a:pPr algn="ctr"/>
              <a:r>
                <a:rPr lang="en-US" sz="2000" b="1" dirty="0">
                  <a:solidFill>
                    <a:schemeClr val="bg1"/>
                  </a:solidFill>
                  <a:effectLst>
                    <a:outerShdw blurRad="50800" dist="38100" dir="2700000" algn="tl" rotWithShape="0">
                      <a:prstClr val="black">
                        <a:alpha val="40000"/>
                      </a:prstClr>
                    </a:outerShdw>
                  </a:effectLst>
                </a:rPr>
                <a:t>for design or </a:t>
              </a:r>
            </a:p>
            <a:p>
              <a:pPr algn="ctr"/>
              <a:r>
                <a:rPr lang="en-US" sz="2000" b="1" dirty="0">
                  <a:solidFill>
                    <a:schemeClr val="bg1"/>
                  </a:solidFill>
                  <a:effectLst>
                    <a:outerShdw blurRad="50800" dist="38100" dir="2700000" algn="tl" rotWithShape="0">
                      <a:prstClr val="black">
                        <a:alpha val="40000"/>
                      </a:prstClr>
                    </a:outerShdw>
                  </a:effectLst>
                </a:rPr>
                <a:t>implementation.</a:t>
              </a:r>
              <a:endParaRPr lang="en-US" sz="2000" b="1" dirty="0">
                <a:solidFill>
                  <a:schemeClr val="bg1"/>
                </a:solidFill>
              </a:endParaRPr>
            </a:p>
          </p:txBody>
        </p:sp>
      </p:grpSp>
      <p:sp>
        <p:nvSpPr>
          <p:cNvPr id="1809" name="TextBox 1808">
            <a:extLst>
              <a:ext uri="{FF2B5EF4-FFF2-40B4-BE49-F238E27FC236}">
                <a16:creationId xmlns:a16="http://schemas.microsoft.com/office/drawing/2014/main" id="{E8000375-6928-4711-8A5B-FA3D95CA52DB}"/>
              </a:ext>
            </a:extLst>
          </p:cNvPr>
          <p:cNvSpPr txBox="1"/>
          <p:nvPr/>
        </p:nvSpPr>
        <p:spPr>
          <a:xfrm>
            <a:off x="278238" y="2095940"/>
            <a:ext cx="1629783" cy="2800767"/>
          </a:xfrm>
          <a:prstGeom prst="rect">
            <a:avLst/>
          </a:prstGeom>
          <a:noFill/>
        </p:spPr>
        <p:txBody>
          <a:bodyPr wrap="square" rtlCol="0">
            <a:spAutoFit/>
          </a:bodyPr>
          <a:lstStyle/>
          <a:p>
            <a:pPr algn="ctr"/>
            <a:r>
              <a:rPr lang="en-US" sz="1600" dirty="0">
                <a:effectLst>
                  <a:outerShdw blurRad="50800" dist="38100" dir="2700000" algn="tl" rotWithShape="0">
                    <a:prstClr val="black">
                      <a:alpha val="40000"/>
                    </a:prstClr>
                  </a:outerShdw>
                </a:effectLst>
              </a:rPr>
              <a:t>As the Clean Water Service Provider for the Missisquoi (06) and Lamoille (07) Basins, the NW RPC will service more than one basin. They will convene one council per basin.</a:t>
            </a:r>
          </a:p>
        </p:txBody>
      </p:sp>
      <p:grpSp>
        <p:nvGrpSpPr>
          <p:cNvPr id="39" name="Group 38">
            <a:extLst>
              <a:ext uri="{FF2B5EF4-FFF2-40B4-BE49-F238E27FC236}">
                <a16:creationId xmlns:a16="http://schemas.microsoft.com/office/drawing/2014/main" id="{C84FF0DD-30CA-47AB-BC86-6CB5A6A0AB1A}"/>
              </a:ext>
            </a:extLst>
          </p:cNvPr>
          <p:cNvGrpSpPr/>
          <p:nvPr/>
        </p:nvGrpSpPr>
        <p:grpSpPr>
          <a:xfrm>
            <a:off x="-457200" y="80266"/>
            <a:ext cx="12009874" cy="6540608"/>
            <a:chOff x="-457200" y="80266"/>
            <a:chExt cx="12009874" cy="6540608"/>
          </a:xfrm>
        </p:grpSpPr>
        <p:sp>
          <p:nvSpPr>
            <p:cNvPr id="346" name="TextBox 345">
              <a:extLst>
                <a:ext uri="{FF2B5EF4-FFF2-40B4-BE49-F238E27FC236}">
                  <a16:creationId xmlns:a16="http://schemas.microsoft.com/office/drawing/2014/main" id="{3DF722C9-361F-401E-AD34-54132A8436B3}"/>
                </a:ext>
              </a:extLst>
            </p:cNvPr>
            <p:cNvSpPr txBox="1"/>
            <p:nvPr/>
          </p:nvSpPr>
          <p:spPr>
            <a:xfrm>
              <a:off x="-457200" y="80266"/>
              <a:ext cx="12009874" cy="1000274"/>
            </a:xfrm>
            <a:prstGeom prst="rect">
              <a:avLst/>
            </a:prstGeom>
            <a:noFill/>
          </p:spPr>
          <p:txBody>
            <a:bodyPr wrap="square" lIns="0" tIns="0" rIns="0" bIns="0" rtlCol="0">
              <a:spAutoFit/>
            </a:bodyPr>
            <a:lstStyle/>
            <a:p>
              <a:pPr algn="ctr">
                <a:tabLst>
                  <a:tab pos="5827713" algn="l"/>
                </a:tabLst>
              </a:pPr>
              <a:r>
                <a:rPr lang="en-US" sz="4000" b="1" dirty="0">
                  <a:solidFill>
                    <a:srgbClr val="002060"/>
                  </a:solidFill>
                  <a:effectLst>
                    <a:outerShdw blurRad="38100" dist="38100" dir="2700000" algn="tl">
                      <a:srgbClr val="000000">
                        <a:alpha val="43137"/>
                      </a:srgbClr>
                    </a:outerShdw>
                  </a:effectLst>
                  <a:latin typeface="+mj-lt"/>
                  <a:cs typeface="Segoe UI" panose="020B0502040204020203" pitchFamily="34" charset="0"/>
                </a:rPr>
                <a:t>Formula Grants – Phosphorus Reduction Focus</a:t>
              </a:r>
            </a:p>
            <a:p>
              <a:pPr algn="ctr"/>
              <a:endParaRPr lang="en-US" sz="2500" b="1" dirty="0">
                <a:solidFill>
                  <a:srgbClr val="002060"/>
                </a:solidFill>
                <a:latin typeface="Segoe UI" panose="020B0502040204020203" pitchFamily="34" charset="0"/>
                <a:cs typeface="Segoe UI" panose="020B0502040204020203" pitchFamily="34" charset="0"/>
              </a:endParaRPr>
            </a:p>
          </p:txBody>
        </p:sp>
        <p:grpSp>
          <p:nvGrpSpPr>
            <p:cNvPr id="48" name="Group 47">
              <a:extLst>
                <a:ext uri="{FF2B5EF4-FFF2-40B4-BE49-F238E27FC236}">
                  <a16:creationId xmlns:a16="http://schemas.microsoft.com/office/drawing/2014/main" id="{E7B8F4F6-6FA9-4125-BBFE-1D240485F248}"/>
                </a:ext>
              </a:extLst>
            </p:cNvPr>
            <p:cNvGrpSpPr>
              <a:grpSpLocks noChangeAspect="1"/>
            </p:cNvGrpSpPr>
            <p:nvPr/>
          </p:nvGrpSpPr>
          <p:grpSpPr>
            <a:xfrm>
              <a:off x="4617447" y="827254"/>
              <a:ext cx="3566068" cy="5793620"/>
              <a:chOff x="4600577" y="620822"/>
              <a:chExt cx="3591969" cy="5835703"/>
            </a:xfrm>
          </p:grpSpPr>
          <p:pic>
            <p:nvPicPr>
              <p:cNvPr id="2" name="Picture 1">
                <a:extLst>
                  <a:ext uri="{FF2B5EF4-FFF2-40B4-BE49-F238E27FC236}">
                    <a16:creationId xmlns:a16="http://schemas.microsoft.com/office/drawing/2014/main" id="{B9EF3B52-B5D9-4E3F-BC2F-0F531A7C3F74}"/>
                  </a:ext>
                </a:extLst>
              </p:cNvPr>
              <p:cNvPicPr>
                <a:picLocks noChangeAspect="1"/>
              </p:cNvPicPr>
              <p:nvPr/>
            </p:nvPicPr>
            <p:blipFill>
              <a:blip r:embed="rId3"/>
              <a:stretch>
                <a:fillRect/>
              </a:stretch>
            </p:blipFill>
            <p:spPr>
              <a:xfrm>
                <a:off x="4600577" y="620822"/>
                <a:ext cx="3591969" cy="5835703"/>
              </a:xfrm>
              <a:prstGeom prst="rect">
                <a:avLst/>
              </a:prstGeom>
              <a:solidFill>
                <a:schemeClr val="bg1">
                  <a:lumMod val="95000"/>
                  <a:alpha val="61000"/>
                </a:schemeClr>
              </a:solidFill>
            </p:spPr>
          </p:pic>
          <p:sp>
            <p:nvSpPr>
              <p:cNvPr id="47" name="TextBox 46">
                <a:extLst>
                  <a:ext uri="{FF2B5EF4-FFF2-40B4-BE49-F238E27FC236}">
                    <a16:creationId xmlns:a16="http://schemas.microsoft.com/office/drawing/2014/main" id="{2C85090B-C9E2-4197-942A-BA5FE3980EFC}"/>
                  </a:ext>
                </a:extLst>
              </p:cNvPr>
              <p:cNvSpPr txBox="1"/>
              <p:nvPr/>
            </p:nvSpPr>
            <p:spPr>
              <a:xfrm>
                <a:off x="4965482" y="5269617"/>
                <a:ext cx="186585" cy="369332"/>
              </a:xfrm>
              <a:prstGeom prst="rect">
                <a:avLst/>
              </a:prstGeom>
              <a:noFill/>
            </p:spPr>
            <p:txBody>
              <a:bodyPr wrap="square" rtlCol="0">
                <a:spAutoFit/>
              </a:bodyPr>
              <a:lstStyle/>
              <a:p>
                <a:endParaRPr lang="en-US" dirty="0"/>
              </a:p>
            </p:txBody>
          </p:sp>
          <p:sp>
            <p:nvSpPr>
              <p:cNvPr id="394" name="TextBox 393">
                <a:extLst>
                  <a:ext uri="{FF2B5EF4-FFF2-40B4-BE49-F238E27FC236}">
                    <a16:creationId xmlns:a16="http://schemas.microsoft.com/office/drawing/2014/main" id="{86F70CE5-F00C-449D-9DAF-F22BD3C9A6B6}"/>
                  </a:ext>
                </a:extLst>
              </p:cNvPr>
              <p:cNvSpPr txBox="1"/>
              <p:nvPr/>
            </p:nvSpPr>
            <p:spPr>
              <a:xfrm>
                <a:off x="4754987" y="3868830"/>
                <a:ext cx="491295" cy="372015"/>
              </a:xfrm>
              <a:prstGeom prst="rect">
                <a:avLst/>
              </a:prstGeom>
              <a:noFill/>
            </p:spPr>
            <p:txBody>
              <a:bodyPr wrap="square" rtlCol="0">
                <a:spAutoFit/>
              </a:bodyPr>
              <a:lstStyle/>
              <a:p>
                <a:r>
                  <a:rPr lang="en-US" dirty="0"/>
                  <a:t>2/4</a:t>
                </a:r>
              </a:p>
            </p:txBody>
          </p:sp>
          <p:sp>
            <p:nvSpPr>
              <p:cNvPr id="395" name="TextBox 394">
                <a:extLst>
                  <a:ext uri="{FF2B5EF4-FFF2-40B4-BE49-F238E27FC236}">
                    <a16:creationId xmlns:a16="http://schemas.microsoft.com/office/drawing/2014/main" id="{9BA37656-8597-471E-9194-20B44B33E3AF}"/>
                  </a:ext>
                </a:extLst>
              </p:cNvPr>
              <p:cNvSpPr txBox="1"/>
              <p:nvPr/>
            </p:nvSpPr>
            <p:spPr>
              <a:xfrm>
                <a:off x="4902259" y="2784480"/>
                <a:ext cx="176576" cy="373056"/>
              </a:xfrm>
              <a:prstGeom prst="rect">
                <a:avLst/>
              </a:prstGeom>
              <a:noFill/>
            </p:spPr>
            <p:txBody>
              <a:bodyPr wrap="square" rtlCol="0">
                <a:spAutoFit/>
              </a:bodyPr>
              <a:lstStyle/>
              <a:p>
                <a:r>
                  <a:rPr lang="en-US" dirty="0"/>
                  <a:t>3</a:t>
                </a:r>
              </a:p>
            </p:txBody>
          </p:sp>
          <p:sp>
            <p:nvSpPr>
              <p:cNvPr id="397" name="TextBox 396">
                <a:extLst>
                  <a:ext uri="{FF2B5EF4-FFF2-40B4-BE49-F238E27FC236}">
                    <a16:creationId xmlns:a16="http://schemas.microsoft.com/office/drawing/2014/main" id="{01017F26-5CA1-4D6D-85F3-E547EB186A31}"/>
                  </a:ext>
                </a:extLst>
              </p:cNvPr>
              <p:cNvSpPr txBox="1"/>
              <p:nvPr/>
            </p:nvSpPr>
            <p:spPr>
              <a:xfrm>
                <a:off x="5827888" y="2176610"/>
                <a:ext cx="333769" cy="373056"/>
              </a:xfrm>
              <a:prstGeom prst="rect">
                <a:avLst/>
              </a:prstGeom>
              <a:noFill/>
            </p:spPr>
            <p:txBody>
              <a:bodyPr wrap="square" rtlCol="0">
                <a:spAutoFit/>
              </a:bodyPr>
              <a:lstStyle/>
              <a:p>
                <a:r>
                  <a:rPr lang="en-US" dirty="0"/>
                  <a:t>8</a:t>
                </a:r>
              </a:p>
            </p:txBody>
          </p:sp>
          <p:sp>
            <p:nvSpPr>
              <p:cNvPr id="404" name="TextBox 403">
                <a:extLst>
                  <a:ext uri="{FF2B5EF4-FFF2-40B4-BE49-F238E27FC236}">
                    <a16:creationId xmlns:a16="http://schemas.microsoft.com/office/drawing/2014/main" id="{C470A98E-CCF9-4B10-BBD4-67019A257B1D}"/>
                  </a:ext>
                </a:extLst>
              </p:cNvPr>
              <p:cNvSpPr txBox="1"/>
              <p:nvPr/>
            </p:nvSpPr>
            <p:spPr>
              <a:xfrm>
                <a:off x="6856294" y="772486"/>
                <a:ext cx="526529" cy="369332"/>
              </a:xfrm>
              <a:prstGeom prst="rect">
                <a:avLst/>
              </a:prstGeom>
              <a:noFill/>
            </p:spPr>
            <p:txBody>
              <a:bodyPr wrap="square" rtlCol="0">
                <a:spAutoFit/>
              </a:bodyPr>
              <a:lstStyle/>
              <a:p>
                <a:r>
                  <a:rPr lang="en-US" dirty="0"/>
                  <a:t>17</a:t>
                </a:r>
              </a:p>
            </p:txBody>
          </p:sp>
          <p:sp>
            <p:nvSpPr>
              <p:cNvPr id="405" name="TextBox 404">
                <a:extLst>
                  <a:ext uri="{FF2B5EF4-FFF2-40B4-BE49-F238E27FC236}">
                    <a16:creationId xmlns:a16="http://schemas.microsoft.com/office/drawing/2014/main" id="{95D28DE9-9E58-48BF-9250-7EFEFA6B0A61}"/>
                  </a:ext>
                </a:extLst>
              </p:cNvPr>
              <p:cNvSpPr txBox="1"/>
              <p:nvPr/>
            </p:nvSpPr>
            <p:spPr>
              <a:xfrm>
                <a:off x="5404685" y="748017"/>
                <a:ext cx="535561" cy="432745"/>
              </a:xfrm>
              <a:prstGeom prst="rect">
                <a:avLst/>
              </a:prstGeom>
              <a:noFill/>
            </p:spPr>
            <p:txBody>
              <a:bodyPr wrap="square" rtlCol="0">
                <a:spAutoFit/>
              </a:bodyPr>
              <a:lstStyle/>
              <a:p>
                <a:r>
                  <a:rPr lang="en-US" dirty="0"/>
                  <a:t>6</a:t>
                </a:r>
              </a:p>
            </p:txBody>
          </p:sp>
          <p:sp>
            <p:nvSpPr>
              <p:cNvPr id="406" name="TextBox 405">
                <a:extLst>
                  <a:ext uri="{FF2B5EF4-FFF2-40B4-BE49-F238E27FC236}">
                    <a16:creationId xmlns:a16="http://schemas.microsoft.com/office/drawing/2014/main" id="{CC3FDE3B-5F14-44A2-8946-925F1C239EA8}"/>
                  </a:ext>
                </a:extLst>
              </p:cNvPr>
              <p:cNvSpPr txBox="1"/>
              <p:nvPr/>
            </p:nvSpPr>
            <p:spPr>
              <a:xfrm>
                <a:off x="5771485" y="1426885"/>
                <a:ext cx="458076" cy="373056"/>
              </a:xfrm>
              <a:prstGeom prst="rect">
                <a:avLst/>
              </a:prstGeom>
              <a:noFill/>
            </p:spPr>
            <p:txBody>
              <a:bodyPr wrap="square" rtlCol="0">
                <a:spAutoFit/>
              </a:bodyPr>
              <a:lstStyle/>
              <a:p>
                <a:r>
                  <a:rPr lang="en-US" dirty="0"/>
                  <a:t>7</a:t>
                </a:r>
              </a:p>
            </p:txBody>
          </p:sp>
          <p:sp>
            <p:nvSpPr>
              <p:cNvPr id="407" name="TextBox 406">
                <a:extLst>
                  <a:ext uri="{FF2B5EF4-FFF2-40B4-BE49-F238E27FC236}">
                    <a16:creationId xmlns:a16="http://schemas.microsoft.com/office/drawing/2014/main" id="{6DB50754-114C-4E52-9039-DABA64D808CF}"/>
                  </a:ext>
                </a:extLst>
              </p:cNvPr>
              <p:cNvSpPr txBox="1"/>
              <p:nvPr/>
            </p:nvSpPr>
            <p:spPr>
              <a:xfrm>
                <a:off x="4830499" y="2185127"/>
                <a:ext cx="526529" cy="369332"/>
              </a:xfrm>
              <a:prstGeom prst="rect">
                <a:avLst/>
              </a:prstGeom>
              <a:noFill/>
            </p:spPr>
            <p:txBody>
              <a:bodyPr wrap="square" rtlCol="0">
                <a:spAutoFit/>
              </a:bodyPr>
              <a:lstStyle/>
              <a:p>
                <a:r>
                  <a:rPr lang="en-US" dirty="0"/>
                  <a:t>5</a:t>
                </a:r>
              </a:p>
            </p:txBody>
          </p:sp>
        </p:grpSp>
        <p:grpSp>
          <p:nvGrpSpPr>
            <p:cNvPr id="1782" name="Group 1781">
              <a:extLst>
                <a:ext uri="{FF2B5EF4-FFF2-40B4-BE49-F238E27FC236}">
                  <a16:creationId xmlns:a16="http://schemas.microsoft.com/office/drawing/2014/main" id="{F164EB2C-E436-4259-80B6-2B37CD5B57D2}"/>
                </a:ext>
              </a:extLst>
            </p:cNvPr>
            <p:cNvGrpSpPr>
              <a:grpSpLocks noChangeAspect="1"/>
            </p:cNvGrpSpPr>
            <p:nvPr/>
          </p:nvGrpSpPr>
          <p:grpSpPr>
            <a:xfrm flipH="1">
              <a:off x="7473146" y="3190193"/>
              <a:ext cx="1830628" cy="2501153"/>
              <a:chOff x="2397145" y="4367537"/>
              <a:chExt cx="1798577" cy="2501153"/>
            </a:xfrm>
          </p:grpSpPr>
          <p:sp>
            <p:nvSpPr>
              <p:cNvPr id="272" name="Freeform 27">
                <a:extLst>
                  <a:ext uri="{FF2B5EF4-FFF2-40B4-BE49-F238E27FC236}">
                    <a16:creationId xmlns:a16="http://schemas.microsoft.com/office/drawing/2014/main" id="{732E191B-7E4F-48D4-87C0-ADA43F7A5856}"/>
                  </a:ext>
                </a:extLst>
              </p:cNvPr>
              <p:cNvSpPr>
                <a:spLocks/>
              </p:cNvSpPr>
              <p:nvPr/>
            </p:nvSpPr>
            <p:spPr bwMode="auto">
              <a:xfrm>
                <a:off x="2595367" y="5202617"/>
                <a:ext cx="593124" cy="593122"/>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781" name="Group 1780">
                <a:extLst>
                  <a:ext uri="{FF2B5EF4-FFF2-40B4-BE49-F238E27FC236}">
                    <a16:creationId xmlns:a16="http://schemas.microsoft.com/office/drawing/2014/main" id="{6C21759B-43E5-459D-8982-7FC683A0E009}"/>
                  </a:ext>
                </a:extLst>
              </p:cNvPr>
              <p:cNvGrpSpPr/>
              <p:nvPr/>
            </p:nvGrpSpPr>
            <p:grpSpPr>
              <a:xfrm>
                <a:off x="2397145" y="4367537"/>
                <a:ext cx="1798577" cy="2501153"/>
                <a:chOff x="2397145" y="4367537"/>
                <a:chExt cx="1798577" cy="2501153"/>
              </a:xfrm>
            </p:grpSpPr>
            <p:sp>
              <p:nvSpPr>
                <p:cNvPr id="258" name="Oval 257">
                  <a:extLst>
                    <a:ext uri="{FF2B5EF4-FFF2-40B4-BE49-F238E27FC236}">
                      <a16:creationId xmlns:a16="http://schemas.microsoft.com/office/drawing/2014/main" id="{D8180B6B-024E-46CF-B2EF-F105CB9A72DF}"/>
                    </a:ext>
                    <a:ext uri="{C183D7F6-B498-43B3-948B-1728B52AA6E4}">
                      <adec:decorative xmlns:adec="http://schemas.microsoft.com/office/drawing/2017/decorative" val="1"/>
                    </a:ext>
                  </a:extLst>
                </p:cNvPr>
                <p:cNvSpPr>
                  <a:spLocks noChangeAspect="1"/>
                </p:cNvSpPr>
                <p:nvPr userDrawn="1"/>
              </p:nvSpPr>
              <p:spPr>
                <a:xfrm>
                  <a:off x="3378571" y="5173973"/>
                  <a:ext cx="727115" cy="727111"/>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9" name="Group 258">
                  <a:extLst>
                    <a:ext uri="{FF2B5EF4-FFF2-40B4-BE49-F238E27FC236}">
                      <a16:creationId xmlns:a16="http://schemas.microsoft.com/office/drawing/2014/main" id="{69DC8102-DAD4-4355-9ABB-72780A7CDD0C}"/>
                    </a:ext>
                  </a:extLst>
                </p:cNvPr>
                <p:cNvGrpSpPr/>
                <p:nvPr/>
              </p:nvGrpSpPr>
              <p:grpSpPr>
                <a:xfrm>
                  <a:off x="3219262" y="4367537"/>
                  <a:ext cx="676003" cy="593122"/>
                  <a:chOff x="1971747" y="808702"/>
                  <a:chExt cx="1496675" cy="1313180"/>
                </a:xfrm>
              </p:grpSpPr>
              <p:sp>
                <p:nvSpPr>
                  <p:cNvPr id="310" name="Freeform 27">
                    <a:extLst>
                      <a:ext uri="{FF2B5EF4-FFF2-40B4-BE49-F238E27FC236}">
                        <a16:creationId xmlns:a16="http://schemas.microsoft.com/office/drawing/2014/main" id="{61D40674-3493-4D27-9E7A-5BEF72062257}"/>
                      </a:ext>
                    </a:extLst>
                  </p:cNvPr>
                  <p:cNvSpPr>
                    <a:spLocks/>
                  </p:cNvSpPr>
                  <p:nvPr/>
                </p:nvSpPr>
                <p:spPr bwMode="auto">
                  <a:xfrm>
                    <a:off x="2155242" y="808702"/>
                    <a:ext cx="1313180" cy="131318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311" name="Group 310">
                    <a:extLst>
                      <a:ext uri="{FF2B5EF4-FFF2-40B4-BE49-F238E27FC236}">
                        <a16:creationId xmlns:a16="http://schemas.microsoft.com/office/drawing/2014/main" id="{88F7F5C4-6059-403D-B7B9-D834AB6D2CCE}"/>
                      </a:ext>
                    </a:extLst>
                  </p:cNvPr>
                  <p:cNvGrpSpPr/>
                  <p:nvPr/>
                </p:nvGrpSpPr>
                <p:grpSpPr>
                  <a:xfrm>
                    <a:off x="2846542" y="1487640"/>
                    <a:ext cx="251143" cy="273352"/>
                    <a:chOff x="4202689" y="1932556"/>
                    <a:chExt cx="267173" cy="290800"/>
                  </a:xfrm>
                </p:grpSpPr>
                <p:sp>
                  <p:nvSpPr>
                    <p:cNvPr id="317" name="Freeform 53">
                      <a:extLst>
                        <a:ext uri="{FF2B5EF4-FFF2-40B4-BE49-F238E27FC236}">
                          <a16:creationId xmlns:a16="http://schemas.microsoft.com/office/drawing/2014/main" id="{316C7964-BE97-429F-8548-D82B4E52499F}"/>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8" name="Freeform 54">
                      <a:extLst>
                        <a:ext uri="{FF2B5EF4-FFF2-40B4-BE49-F238E27FC236}">
                          <a16:creationId xmlns:a16="http://schemas.microsoft.com/office/drawing/2014/main" id="{9583B114-870D-4970-8FE6-8817005A1BE9}"/>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9" name="Oval 55">
                      <a:extLst>
                        <a:ext uri="{FF2B5EF4-FFF2-40B4-BE49-F238E27FC236}">
                          <a16:creationId xmlns:a16="http://schemas.microsoft.com/office/drawing/2014/main" id="{F9DA8725-43C2-4C9D-B866-EA7D3E942E1A}"/>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2" name="Group 311">
                    <a:extLst>
                      <a:ext uri="{FF2B5EF4-FFF2-40B4-BE49-F238E27FC236}">
                        <a16:creationId xmlns:a16="http://schemas.microsoft.com/office/drawing/2014/main" id="{BC9B6B85-FABC-48BF-98E2-120CCB1E4D02}"/>
                      </a:ext>
                    </a:extLst>
                  </p:cNvPr>
                  <p:cNvGrpSpPr/>
                  <p:nvPr/>
                </p:nvGrpSpPr>
                <p:grpSpPr>
                  <a:xfrm>
                    <a:off x="2501239" y="1487676"/>
                    <a:ext cx="251143" cy="273352"/>
                    <a:chOff x="4202689" y="1932556"/>
                    <a:chExt cx="267173" cy="290800"/>
                  </a:xfrm>
                </p:grpSpPr>
                <p:sp>
                  <p:nvSpPr>
                    <p:cNvPr id="314" name="Freeform 53">
                      <a:extLst>
                        <a:ext uri="{FF2B5EF4-FFF2-40B4-BE49-F238E27FC236}">
                          <a16:creationId xmlns:a16="http://schemas.microsoft.com/office/drawing/2014/main" id="{D3B7E102-419B-4BDA-A7DE-CE9DE5A188CA}"/>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5" name="Freeform 54">
                      <a:extLst>
                        <a:ext uri="{FF2B5EF4-FFF2-40B4-BE49-F238E27FC236}">
                          <a16:creationId xmlns:a16="http://schemas.microsoft.com/office/drawing/2014/main" id="{31333293-1124-4EE1-9268-1971B60788A0}"/>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6" name="Oval 55">
                      <a:extLst>
                        <a:ext uri="{FF2B5EF4-FFF2-40B4-BE49-F238E27FC236}">
                          <a16:creationId xmlns:a16="http://schemas.microsoft.com/office/drawing/2014/main" id="{5684D2B1-133E-4111-A88C-305FC7695984}"/>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13" name="TextBox 312">
                    <a:extLst>
                      <a:ext uri="{FF2B5EF4-FFF2-40B4-BE49-F238E27FC236}">
                        <a16:creationId xmlns:a16="http://schemas.microsoft.com/office/drawing/2014/main" id="{41FFE638-FAC9-49FD-9119-D32DACD72A8C}"/>
                      </a:ext>
                    </a:extLst>
                  </p:cNvPr>
                  <p:cNvSpPr txBox="1"/>
                  <p:nvPr/>
                </p:nvSpPr>
                <p:spPr>
                  <a:xfrm>
                    <a:off x="1971747" y="989443"/>
                    <a:ext cx="1446470" cy="988061"/>
                  </a:xfrm>
                  <a:prstGeom prst="rect">
                    <a:avLst/>
                  </a:prstGeom>
                  <a:noFill/>
                </p:spPr>
                <p:txBody>
                  <a:bodyPr wrap="square" rtlCol="0">
                    <a:spAutoFit/>
                  </a:bodyPr>
                  <a:lstStyle/>
                  <a:p>
                    <a:r>
                      <a:rPr lang="en-US" sz="1100" dirty="0">
                        <a:ln>
                          <a:solidFill>
                            <a:schemeClr val="bg1"/>
                          </a:solidFill>
                        </a:ln>
                        <a:solidFill>
                          <a:schemeClr val="bg1"/>
                        </a:solidFill>
                        <a:effectLst>
                          <a:outerShdw blurRad="50800" dist="38100" dir="2700000" algn="tl" rotWithShape="0">
                            <a:prstClr val="black">
                              <a:alpha val="40000"/>
                            </a:prstClr>
                          </a:outerShdw>
                        </a:effectLst>
                      </a:rPr>
                      <a:t>NRCD</a:t>
                    </a:r>
                  </a:p>
                  <a:p>
                    <a:endParaRPr lang="en-US" sz="12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grpSp>
              <p:nvGrpSpPr>
                <p:cNvPr id="260" name="Group 259">
                  <a:extLst>
                    <a:ext uri="{FF2B5EF4-FFF2-40B4-BE49-F238E27FC236}">
                      <a16:creationId xmlns:a16="http://schemas.microsoft.com/office/drawing/2014/main" id="{B8AE6651-DF45-4327-82D3-C3B4EBEEE632}"/>
                    </a:ext>
                  </a:extLst>
                </p:cNvPr>
                <p:cNvGrpSpPr/>
                <p:nvPr/>
              </p:nvGrpSpPr>
              <p:grpSpPr>
                <a:xfrm>
                  <a:off x="2800861" y="4655372"/>
                  <a:ext cx="593124" cy="593122"/>
                  <a:chOff x="1119288" y="1425062"/>
                  <a:chExt cx="1313180" cy="1313180"/>
                </a:xfrm>
              </p:grpSpPr>
              <p:sp>
                <p:nvSpPr>
                  <p:cNvPr id="300" name="Freeform 27">
                    <a:extLst>
                      <a:ext uri="{FF2B5EF4-FFF2-40B4-BE49-F238E27FC236}">
                        <a16:creationId xmlns:a16="http://schemas.microsoft.com/office/drawing/2014/main" id="{0D82C3AD-BE90-4F95-8AC6-00EDA566713C}"/>
                      </a:ext>
                    </a:extLst>
                  </p:cNvPr>
                  <p:cNvSpPr>
                    <a:spLocks/>
                  </p:cNvSpPr>
                  <p:nvPr/>
                </p:nvSpPr>
                <p:spPr bwMode="auto">
                  <a:xfrm>
                    <a:off x="1119288" y="1425062"/>
                    <a:ext cx="1313180" cy="131318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301" name="Group 300">
                    <a:extLst>
                      <a:ext uri="{FF2B5EF4-FFF2-40B4-BE49-F238E27FC236}">
                        <a16:creationId xmlns:a16="http://schemas.microsoft.com/office/drawing/2014/main" id="{8705E04A-509A-4F36-AE91-2485C7BA6361}"/>
                      </a:ext>
                    </a:extLst>
                  </p:cNvPr>
                  <p:cNvGrpSpPr/>
                  <p:nvPr/>
                </p:nvGrpSpPr>
                <p:grpSpPr>
                  <a:xfrm>
                    <a:off x="1810588" y="2104000"/>
                    <a:ext cx="251143" cy="273352"/>
                    <a:chOff x="4202689" y="1932556"/>
                    <a:chExt cx="267173" cy="290800"/>
                  </a:xfrm>
                </p:grpSpPr>
                <p:sp>
                  <p:nvSpPr>
                    <p:cNvPr id="307" name="Freeform 53">
                      <a:extLst>
                        <a:ext uri="{FF2B5EF4-FFF2-40B4-BE49-F238E27FC236}">
                          <a16:creationId xmlns:a16="http://schemas.microsoft.com/office/drawing/2014/main" id="{9AC63A97-8B1A-4473-A3BA-D704065BA5C2}"/>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8" name="Freeform 54">
                      <a:extLst>
                        <a:ext uri="{FF2B5EF4-FFF2-40B4-BE49-F238E27FC236}">
                          <a16:creationId xmlns:a16="http://schemas.microsoft.com/office/drawing/2014/main" id="{ED6A1D60-5DCC-43A2-9D1E-E230D815D3C5}"/>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9" name="Oval 55">
                      <a:extLst>
                        <a:ext uri="{FF2B5EF4-FFF2-40B4-BE49-F238E27FC236}">
                          <a16:creationId xmlns:a16="http://schemas.microsoft.com/office/drawing/2014/main" id="{D10A0433-1DC4-4E59-9717-263CCFB0F97B}"/>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02" name="Group 301">
                    <a:extLst>
                      <a:ext uri="{FF2B5EF4-FFF2-40B4-BE49-F238E27FC236}">
                        <a16:creationId xmlns:a16="http://schemas.microsoft.com/office/drawing/2014/main" id="{6F9A19C2-CF26-4B92-A9CC-A57C8AC5215C}"/>
                      </a:ext>
                    </a:extLst>
                  </p:cNvPr>
                  <p:cNvGrpSpPr/>
                  <p:nvPr/>
                </p:nvGrpSpPr>
                <p:grpSpPr>
                  <a:xfrm>
                    <a:off x="1465285" y="2104036"/>
                    <a:ext cx="251143" cy="273352"/>
                    <a:chOff x="4202689" y="1932556"/>
                    <a:chExt cx="267173" cy="290800"/>
                  </a:xfrm>
                </p:grpSpPr>
                <p:sp>
                  <p:nvSpPr>
                    <p:cNvPr id="304" name="Freeform 53">
                      <a:extLst>
                        <a:ext uri="{FF2B5EF4-FFF2-40B4-BE49-F238E27FC236}">
                          <a16:creationId xmlns:a16="http://schemas.microsoft.com/office/drawing/2014/main" id="{047C0E62-F050-4483-B4BB-7812A7F618B0}"/>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5" name="Freeform 54">
                      <a:extLst>
                        <a:ext uri="{FF2B5EF4-FFF2-40B4-BE49-F238E27FC236}">
                          <a16:creationId xmlns:a16="http://schemas.microsoft.com/office/drawing/2014/main" id="{5E9E3C51-22FC-4488-8CEE-71B2018AB0D1}"/>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6" name="Oval 55">
                      <a:extLst>
                        <a:ext uri="{FF2B5EF4-FFF2-40B4-BE49-F238E27FC236}">
                          <a16:creationId xmlns:a16="http://schemas.microsoft.com/office/drawing/2014/main" id="{C759F1AA-2926-41F2-A8FF-9CA69023A40B}"/>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03" name="TextBox 302">
                    <a:extLst>
                      <a:ext uri="{FF2B5EF4-FFF2-40B4-BE49-F238E27FC236}">
                        <a16:creationId xmlns:a16="http://schemas.microsoft.com/office/drawing/2014/main" id="{05D13917-A7AD-417E-A571-0622744FCC63}"/>
                      </a:ext>
                    </a:extLst>
                  </p:cNvPr>
                  <p:cNvSpPr txBox="1"/>
                  <p:nvPr/>
                </p:nvSpPr>
                <p:spPr>
                  <a:xfrm>
                    <a:off x="1148932" y="1538741"/>
                    <a:ext cx="1055510" cy="1022132"/>
                  </a:xfrm>
                  <a:prstGeom prst="rect">
                    <a:avLst/>
                  </a:prstGeom>
                  <a:noFill/>
                </p:spPr>
                <p:txBody>
                  <a:bodyPr wrap="square" rtlCol="0">
                    <a:spAutoFit/>
                  </a:bodyPr>
                  <a:lstStyle/>
                  <a:p>
                    <a:r>
                      <a:rPr lang="en-US" sz="1200" dirty="0">
                        <a:ln>
                          <a:solidFill>
                            <a:schemeClr val="bg1"/>
                          </a:solidFill>
                        </a:ln>
                        <a:solidFill>
                          <a:schemeClr val="bg1"/>
                        </a:solidFill>
                        <a:effectLst>
                          <a:outerShdw blurRad="50800" dist="38100" dir="2700000" algn="tl" rotWithShape="0">
                            <a:prstClr val="black">
                              <a:alpha val="40000"/>
                            </a:prstClr>
                          </a:outerShdw>
                        </a:effectLst>
                      </a:rPr>
                      <a:t>RPC</a:t>
                    </a:r>
                  </a:p>
                  <a:p>
                    <a:endParaRPr lang="en-US" sz="12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sp>
              <p:nvSpPr>
                <p:cNvPr id="290" name="Freeform 27">
                  <a:extLst>
                    <a:ext uri="{FF2B5EF4-FFF2-40B4-BE49-F238E27FC236}">
                      <a16:creationId xmlns:a16="http://schemas.microsoft.com/office/drawing/2014/main" id="{35DC9B15-4066-4A58-A008-6AF425CCD376}"/>
                    </a:ext>
                  </a:extLst>
                </p:cNvPr>
                <p:cNvSpPr>
                  <a:spLocks/>
                </p:cNvSpPr>
                <p:nvPr/>
              </p:nvSpPr>
              <p:spPr bwMode="auto">
                <a:xfrm>
                  <a:off x="2769169" y="5770515"/>
                  <a:ext cx="593124" cy="593122"/>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91" name="Group 290">
                  <a:extLst>
                    <a:ext uri="{FF2B5EF4-FFF2-40B4-BE49-F238E27FC236}">
                      <a16:creationId xmlns:a16="http://schemas.microsoft.com/office/drawing/2014/main" id="{A8D78AF1-9EAA-488A-BC23-1F6EF3CEBBD3}"/>
                    </a:ext>
                  </a:extLst>
                </p:cNvPr>
                <p:cNvGrpSpPr/>
                <p:nvPr/>
              </p:nvGrpSpPr>
              <p:grpSpPr>
                <a:xfrm>
                  <a:off x="3082734" y="6104245"/>
                  <a:ext cx="113434" cy="123465"/>
                  <a:chOff x="4202689" y="1932556"/>
                  <a:chExt cx="267173" cy="290800"/>
                </a:xfrm>
              </p:grpSpPr>
              <p:sp>
                <p:nvSpPr>
                  <p:cNvPr id="297" name="Freeform 53">
                    <a:extLst>
                      <a:ext uri="{FF2B5EF4-FFF2-40B4-BE49-F238E27FC236}">
                        <a16:creationId xmlns:a16="http://schemas.microsoft.com/office/drawing/2014/main" id="{251C28ED-0EFA-47CA-8A36-8F0AE3B6EF64}"/>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8" name="Freeform 54">
                    <a:extLst>
                      <a:ext uri="{FF2B5EF4-FFF2-40B4-BE49-F238E27FC236}">
                        <a16:creationId xmlns:a16="http://schemas.microsoft.com/office/drawing/2014/main" id="{6F7CEFCA-BF39-4715-8ED8-2E41F9FE7F46}"/>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9" name="Oval 55">
                    <a:extLst>
                      <a:ext uri="{FF2B5EF4-FFF2-40B4-BE49-F238E27FC236}">
                        <a16:creationId xmlns:a16="http://schemas.microsoft.com/office/drawing/2014/main" id="{1A407807-81B5-404A-A724-01CF5602D814}"/>
                      </a:ext>
                    </a:extLst>
                  </p:cNvPr>
                  <p:cNvSpPr>
                    <a:spLocks noChangeArrowheads="1"/>
                  </p:cNvSpPr>
                  <p:nvPr/>
                </p:nvSpPr>
                <p:spPr bwMode="auto">
                  <a:xfrm>
                    <a:off x="4256123" y="1932556"/>
                    <a:ext cx="160305" cy="188710"/>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92" name="Group 291">
                  <a:extLst>
                    <a:ext uri="{FF2B5EF4-FFF2-40B4-BE49-F238E27FC236}">
                      <a16:creationId xmlns:a16="http://schemas.microsoft.com/office/drawing/2014/main" id="{D087C4F3-99C9-4A28-B6C5-E26D4740224E}"/>
                    </a:ext>
                  </a:extLst>
                </p:cNvPr>
                <p:cNvGrpSpPr/>
                <p:nvPr/>
              </p:nvGrpSpPr>
              <p:grpSpPr>
                <a:xfrm>
                  <a:off x="2926771" y="6104261"/>
                  <a:ext cx="113434" cy="123465"/>
                  <a:chOff x="4202689" y="1932556"/>
                  <a:chExt cx="267173" cy="290800"/>
                </a:xfrm>
              </p:grpSpPr>
              <p:sp>
                <p:nvSpPr>
                  <p:cNvPr id="294" name="Freeform 53">
                    <a:extLst>
                      <a:ext uri="{FF2B5EF4-FFF2-40B4-BE49-F238E27FC236}">
                        <a16:creationId xmlns:a16="http://schemas.microsoft.com/office/drawing/2014/main" id="{BBE4EDBA-E2C2-43F3-8371-073FA27694AA}"/>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5" name="Freeform 54">
                    <a:extLst>
                      <a:ext uri="{FF2B5EF4-FFF2-40B4-BE49-F238E27FC236}">
                        <a16:creationId xmlns:a16="http://schemas.microsoft.com/office/drawing/2014/main" id="{5A8737A5-A6B6-45D0-992A-48BE113E0C92}"/>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6" name="Oval 55">
                    <a:extLst>
                      <a:ext uri="{FF2B5EF4-FFF2-40B4-BE49-F238E27FC236}">
                        <a16:creationId xmlns:a16="http://schemas.microsoft.com/office/drawing/2014/main" id="{149508C0-2CAA-42D0-9941-1CF55BDF838F}"/>
                      </a:ext>
                    </a:extLst>
                  </p:cNvPr>
                  <p:cNvSpPr>
                    <a:spLocks noChangeArrowheads="1"/>
                  </p:cNvSpPr>
                  <p:nvPr/>
                </p:nvSpPr>
                <p:spPr bwMode="auto">
                  <a:xfrm>
                    <a:off x="4256123" y="1932556"/>
                    <a:ext cx="160305" cy="188710"/>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293" name="TextBox 292">
                  <a:extLst>
                    <a:ext uri="{FF2B5EF4-FFF2-40B4-BE49-F238E27FC236}">
                      <a16:creationId xmlns:a16="http://schemas.microsoft.com/office/drawing/2014/main" id="{6872E09C-392D-427B-918D-00726040DD67}"/>
                    </a:ext>
                  </a:extLst>
                </p:cNvPr>
                <p:cNvSpPr txBox="1"/>
                <p:nvPr/>
              </p:nvSpPr>
              <p:spPr>
                <a:xfrm>
                  <a:off x="2781491" y="5838376"/>
                  <a:ext cx="544931" cy="584775"/>
                </a:xfrm>
                <a:prstGeom prst="rect">
                  <a:avLst/>
                </a:prstGeom>
                <a:noFill/>
                <a:ln w="22225">
                  <a:noFill/>
                </a:ln>
              </p:spPr>
              <p:txBody>
                <a:bodyPr wrap="square" rtlCol="0">
                  <a:spAutoFit/>
                </a:bodyPr>
                <a:lstStyle/>
                <a:p>
                  <a:r>
                    <a:rPr lang="en-US" sz="1200" dirty="0">
                      <a:ln>
                        <a:solidFill>
                          <a:schemeClr val="bg1"/>
                        </a:solidFill>
                      </a:ln>
                      <a:solidFill>
                        <a:schemeClr val="bg1"/>
                      </a:solidFill>
                      <a:effectLst>
                        <a:outerShdw blurRad="50800" dist="38100" dir="2700000" algn="tl" rotWithShape="0">
                          <a:prstClr val="black">
                            <a:alpha val="40000"/>
                          </a:prstClr>
                        </a:outerShdw>
                      </a:effectLst>
                    </a:rPr>
                    <a:t>Muni</a:t>
                  </a:r>
                </a:p>
                <a:p>
                  <a:endParaRPr lang="en-US" sz="20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nvGrpSpPr>
                <p:cNvPr id="262" name="Group 261">
                  <a:extLst>
                    <a:ext uri="{FF2B5EF4-FFF2-40B4-BE49-F238E27FC236}">
                      <a16:creationId xmlns:a16="http://schemas.microsoft.com/office/drawing/2014/main" id="{5A06C01A-90DC-4068-A82F-8855ADE59848}"/>
                    </a:ext>
                  </a:extLst>
                </p:cNvPr>
                <p:cNvGrpSpPr/>
                <p:nvPr/>
              </p:nvGrpSpPr>
              <p:grpSpPr>
                <a:xfrm>
                  <a:off x="3219263" y="5007666"/>
                  <a:ext cx="525965" cy="1051574"/>
                  <a:chOff x="1971748" y="2225955"/>
                  <a:chExt cx="1164490" cy="2328198"/>
                </a:xfrm>
              </p:grpSpPr>
              <p:sp>
                <p:nvSpPr>
                  <p:cNvPr id="288" name="Freeform 44">
                    <a:extLst>
                      <a:ext uri="{FF2B5EF4-FFF2-40B4-BE49-F238E27FC236}">
                        <a16:creationId xmlns:a16="http://schemas.microsoft.com/office/drawing/2014/main" id="{5719BEA0-BFED-4BCD-A5F4-1C5A9DE7F77A}"/>
                      </a:ext>
                      <a:ext uri="{C183D7F6-B498-43B3-948B-1728B52AA6E4}">
                        <adec:decorative xmlns:adec="http://schemas.microsoft.com/office/drawing/2017/decorative" val="1"/>
                      </a:ext>
                    </a:extLst>
                  </p:cNvPr>
                  <p:cNvSpPr>
                    <a:spLocks/>
                  </p:cNvSpPr>
                  <p:nvPr userDrawn="1"/>
                </p:nvSpPr>
                <p:spPr bwMode="auto">
                  <a:xfrm>
                    <a:off x="1971748" y="2225955"/>
                    <a:ext cx="1164490" cy="1164488"/>
                  </a:xfrm>
                  <a:custGeom>
                    <a:avLst/>
                    <a:gdLst>
                      <a:gd name="T0" fmla="*/ 40 w 177"/>
                      <a:gd name="T1" fmla="*/ 177 h 177"/>
                      <a:gd name="T2" fmla="*/ 0 w 177"/>
                      <a:gd name="T3" fmla="*/ 177 h 177"/>
                      <a:gd name="T4" fmla="*/ 177 w 177"/>
                      <a:gd name="T5" fmla="*/ 0 h 177"/>
                      <a:gd name="T6" fmla="*/ 177 w 177"/>
                      <a:gd name="T7" fmla="*/ 40 h 177"/>
                      <a:gd name="T8" fmla="*/ 40 w 177"/>
                      <a:gd name="T9" fmla="*/ 177 h 177"/>
                    </a:gdLst>
                    <a:ahLst/>
                    <a:cxnLst>
                      <a:cxn ang="0">
                        <a:pos x="T0" y="T1"/>
                      </a:cxn>
                      <a:cxn ang="0">
                        <a:pos x="T2" y="T3"/>
                      </a:cxn>
                      <a:cxn ang="0">
                        <a:pos x="T4" y="T5"/>
                      </a:cxn>
                      <a:cxn ang="0">
                        <a:pos x="T6" y="T7"/>
                      </a:cxn>
                      <a:cxn ang="0">
                        <a:pos x="T8" y="T9"/>
                      </a:cxn>
                    </a:cxnLst>
                    <a:rect l="0" t="0" r="r" b="b"/>
                    <a:pathLst>
                      <a:path w="177" h="177">
                        <a:moveTo>
                          <a:pt x="40" y="177"/>
                        </a:moveTo>
                        <a:cubicBezTo>
                          <a:pt x="0" y="177"/>
                          <a:pt x="0" y="177"/>
                          <a:pt x="0" y="177"/>
                        </a:cubicBezTo>
                        <a:cubicBezTo>
                          <a:pt x="0" y="80"/>
                          <a:pt x="79" y="0"/>
                          <a:pt x="177" y="0"/>
                        </a:cubicBezTo>
                        <a:cubicBezTo>
                          <a:pt x="177" y="40"/>
                          <a:pt x="177" y="40"/>
                          <a:pt x="177" y="40"/>
                        </a:cubicBezTo>
                        <a:cubicBezTo>
                          <a:pt x="102" y="40"/>
                          <a:pt x="40" y="102"/>
                          <a:pt x="40" y="177"/>
                        </a:cubicBezTo>
                        <a:close/>
                      </a:path>
                    </a:pathLst>
                  </a:custGeom>
                  <a:solidFill>
                    <a:srgbClr val="EC8874"/>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289" name="Freeform 54">
                    <a:extLst>
                      <a:ext uri="{FF2B5EF4-FFF2-40B4-BE49-F238E27FC236}">
                        <a16:creationId xmlns:a16="http://schemas.microsoft.com/office/drawing/2014/main" id="{DB889956-DE86-44AE-8292-4BB3BE032068}"/>
                      </a:ext>
                      <a:ext uri="{C183D7F6-B498-43B3-948B-1728B52AA6E4}">
                        <adec:decorative xmlns:adec="http://schemas.microsoft.com/office/drawing/2017/decorative" val="1"/>
                      </a:ext>
                    </a:extLst>
                  </p:cNvPr>
                  <p:cNvSpPr>
                    <a:spLocks/>
                  </p:cNvSpPr>
                  <p:nvPr userDrawn="1"/>
                </p:nvSpPr>
                <p:spPr bwMode="auto">
                  <a:xfrm>
                    <a:off x="1971748" y="3390443"/>
                    <a:ext cx="1163712" cy="1163710"/>
                  </a:xfrm>
                  <a:custGeom>
                    <a:avLst/>
                    <a:gdLst>
                      <a:gd name="T0" fmla="*/ 177 w 177"/>
                      <a:gd name="T1" fmla="*/ 177 h 177"/>
                      <a:gd name="T2" fmla="*/ 0 w 177"/>
                      <a:gd name="T3" fmla="*/ 0 h 177"/>
                      <a:gd name="T4" fmla="*/ 40 w 177"/>
                      <a:gd name="T5" fmla="*/ 0 h 177"/>
                      <a:gd name="T6" fmla="*/ 177 w 177"/>
                      <a:gd name="T7" fmla="*/ 137 h 177"/>
                      <a:gd name="T8" fmla="*/ 177 w 177"/>
                      <a:gd name="T9" fmla="*/ 177 h 177"/>
                    </a:gdLst>
                    <a:ahLst/>
                    <a:cxnLst>
                      <a:cxn ang="0">
                        <a:pos x="T0" y="T1"/>
                      </a:cxn>
                      <a:cxn ang="0">
                        <a:pos x="T2" y="T3"/>
                      </a:cxn>
                      <a:cxn ang="0">
                        <a:pos x="T4" y="T5"/>
                      </a:cxn>
                      <a:cxn ang="0">
                        <a:pos x="T6" y="T7"/>
                      </a:cxn>
                      <a:cxn ang="0">
                        <a:pos x="T8" y="T9"/>
                      </a:cxn>
                    </a:cxnLst>
                    <a:rect l="0" t="0" r="r" b="b"/>
                    <a:pathLst>
                      <a:path w="177" h="177">
                        <a:moveTo>
                          <a:pt x="177" y="177"/>
                        </a:moveTo>
                        <a:cubicBezTo>
                          <a:pt x="79" y="177"/>
                          <a:pt x="0" y="98"/>
                          <a:pt x="0" y="0"/>
                        </a:cubicBezTo>
                        <a:cubicBezTo>
                          <a:pt x="40" y="0"/>
                          <a:pt x="40" y="0"/>
                          <a:pt x="40" y="0"/>
                        </a:cubicBezTo>
                        <a:cubicBezTo>
                          <a:pt x="40" y="76"/>
                          <a:pt x="102" y="137"/>
                          <a:pt x="177" y="137"/>
                        </a:cubicBezTo>
                        <a:lnTo>
                          <a:pt x="177" y="177"/>
                        </a:lnTo>
                        <a:close/>
                      </a:path>
                    </a:pathLst>
                  </a:custGeom>
                  <a:solidFill>
                    <a:srgbClr val="EC8874"/>
                  </a:solidFill>
                  <a:ln>
                    <a:noFill/>
                  </a:ln>
                </p:spPr>
                <p:txBody>
                  <a:bodyPr vert="horz" wrap="square" lIns="91440" tIns="45720" rIns="91440" bIns="45720" numCol="1" anchor="t" anchorCtr="0" compatLnSpc="1">
                    <a:prstTxWarp prst="textNoShape">
                      <a:avLst/>
                    </a:prstTxWarp>
                  </a:bodyPr>
                  <a:lstStyle/>
                  <a:p>
                    <a:endParaRPr lang="en-US" sz="2000" dirty="0"/>
                  </a:p>
                </p:txBody>
              </p:sp>
            </p:grpSp>
            <p:sp>
              <p:nvSpPr>
                <p:cNvPr id="282" name="Freeform 27">
                  <a:extLst>
                    <a:ext uri="{FF2B5EF4-FFF2-40B4-BE49-F238E27FC236}">
                      <a16:creationId xmlns:a16="http://schemas.microsoft.com/office/drawing/2014/main" id="{D0994C94-AB87-4C7A-B2B1-1EA6922A428B}"/>
                    </a:ext>
                  </a:extLst>
                </p:cNvPr>
                <p:cNvSpPr>
                  <a:spLocks/>
                </p:cNvSpPr>
                <p:nvPr/>
              </p:nvSpPr>
              <p:spPr bwMode="auto">
                <a:xfrm>
                  <a:off x="3296465" y="6104245"/>
                  <a:ext cx="593124" cy="593122"/>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83" name="Group 282">
                  <a:extLst>
                    <a:ext uri="{FF2B5EF4-FFF2-40B4-BE49-F238E27FC236}">
                      <a16:creationId xmlns:a16="http://schemas.microsoft.com/office/drawing/2014/main" id="{79174A97-CE5B-4B75-B69A-17CA14196330}"/>
                    </a:ext>
                  </a:extLst>
                </p:cNvPr>
                <p:cNvGrpSpPr/>
                <p:nvPr/>
              </p:nvGrpSpPr>
              <p:grpSpPr>
                <a:xfrm>
                  <a:off x="3535606" y="6495785"/>
                  <a:ext cx="113434" cy="123464"/>
                  <a:chOff x="4202689" y="1932556"/>
                  <a:chExt cx="267173" cy="290800"/>
                </a:xfrm>
              </p:grpSpPr>
              <p:sp>
                <p:nvSpPr>
                  <p:cNvPr id="285" name="Freeform 53">
                    <a:extLst>
                      <a:ext uri="{FF2B5EF4-FFF2-40B4-BE49-F238E27FC236}">
                        <a16:creationId xmlns:a16="http://schemas.microsoft.com/office/drawing/2014/main" id="{2042D415-7703-4858-9AB7-A2534354E8D0}"/>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6" name="Freeform 54">
                    <a:extLst>
                      <a:ext uri="{FF2B5EF4-FFF2-40B4-BE49-F238E27FC236}">
                        <a16:creationId xmlns:a16="http://schemas.microsoft.com/office/drawing/2014/main" id="{8FF9D981-FDDB-4A32-B4D5-B9FE0E9A9D22}"/>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7" name="Oval 55">
                    <a:extLst>
                      <a:ext uri="{FF2B5EF4-FFF2-40B4-BE49-F238E27FC236}">
                        <a16:creationId xmlns:a16="http://schemas.microsoft.com/office/drawing/2014/main" id="{B7417710-38FB-46EF-85B0-26A21C5A76A1}"/>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284" name="TextBox 283">
                  <a:extLst>
                    <a:ext uri="{FF2B5EF4-FFF2-40B4-BE49-F238E27FC236}">
                      <a16:creationId xmlns:a16="http://schemas.microsoft.com/office/drawing/2014/main" id="{820B1133-872F-4FEF-9A68-8D4853D5EC23}"/>
                    </a:ext>
                  </a:extLst>
                </p:cNvPr>
                <p:cNvSpPr txBox="1"/>
                <p:nvPr/>
              </p:nvSpPr>
              <p:spPr>
                <a:xfrm>
                  <a:off x="3226150" y="6130026"/>
                  <a:ext cx="749444" cy="738664"/>
                </a:xfrm>
                <a:prstGeom prst="rect">
                  <a:avLst/>
                </a:prstGeom>
                <a:noFill/>
              </p:spPr>
              <p:txBody>
                <a:bodyPr wrap="square" rtlCol="0">
                  <a:spAutoFit/>
                </a:bodyPr>
                <a:lstStyle/>
                <a:p>
                  <a:pPr algn="ctr"/>
                  <a:r>
                    <a:rPr lang="en-US" sz="1100" dirty="0">
                      <a:ln>
                        <a:solidFill>
                          <a:schemeClr val="bg1"/>
                        </a:solidFill>
                      </a:ln>
                      <a:solidFill>
                        <a:schemeClr val="bg1"/>
                      </a:solidFill>
                      <a:effectLst>
                        <a:outerShdw blurRad="50800" dist="38100" dir="2700000" algn="tl" rotWithShape="0">
                          <a:prstClr val="black">
                            <a:alpha val="40000"/>
                          </a:prstClr>
                        </a:outerShdw>
                      </a:effectLst>
                    </a:rPr>
                    <a:t>Cons</a:t>
                  </a:r>
                </a:p>
                <a:p>
                  <a:pPr algn="ctr"/>
                  <a:r>
                    <a:rPr lang="en-US" sz="1100" dirty="0">
                      <a:ln>
                        <a:solidFill>
                          <a:schemeClr val="bg1"/>
                        </a:solidFill>
                      </a:ln>
                      <a:solidFill>
                        <a:schemeClr val="bg1"/>
                      </a:solidFill>
                      <a:effectLst>
                        <a:outerShdw blurRad="50800" dist="38100" dir="2700000" algn="tl" rotWithShape="0">
                          <a:prstClr val="black">
                            <a:alpha val="40000"/>
                          </a:prstClr>
                        </a:outerShdw>
                      </a:effectLst>
                    </a:rPr>
                    <a:t>Org</a:t>
                  </a:r>
                </a:p>
                <a:p>
                  <a:endParaRPr lang="en-US" sz="20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sp>
              <p:nvSpPr>
                <p:cNvPr id="264" name="TextBox 263">
                  <a:extLst>
                    <a:ext uri="{FF2B5EF4-FFF2-40B4-BE49-F238E27FC236}">
                      <a16:creationId xmlns:a16="http://schemas.microsoft.com/office/drawing/2014/main" id="{7E62AC58-588F-4BF9-A2FC-01065DDB8B53}"/>
                    </a:ext>
                  </a:extLst>
                </p:cNvPr>
                <p:cNvSpPr txBox="1"/>
                <p:nvPr/>
              </p:nvSpPr>
              <p:spPr>
                <a:xfrm>
                  <a:off x="3406419" y="5280232"/>
                  <a:ext cx="645721" cy="677108"/>
                </a:xfrm>
                <a:prstGeom prst="rect">
                  <a:avLst/>
                </a:prstGeom>
                <a:noFill/>
              </p:spPr>
              <p:txBody>
                <a:bodyPr wrap="square" rtlCol="0">
                  <a:spAutoFit/>
                </a:bodyPr>
                <a:lstStyle/>
                <a:p>
                  <a:r>
                    <a:rPr lang="en-US" sz="1200" dirty="0">
                      <a:ln>
                        <a:solidFill>
                          <a:schemeClr val="bg1"/>
                        </a:solidFill>
                      </a:ln>
                      <a:solidFill>
                        <a:schemeClr val="bg1"/>
                      </a:solidFill>
                      <a:effectLst>
                        <a:outerShdw blurRad="50800" dist="38100" dir="5400000" algn="t" rotWithShape="0">
                          <a:prstClr val="black">
                            <a:alpha val="40000"/>
                          </a:prstClr>
                        </a:outerShdw>
                      </a:effectLst>
                    </a:rPr>
                    <a:t>CWSP</a:t>
                  </a:r>
                </a:p>
                <a:p>
                  <a:r>
                    <a:rPr lang="en-US" sz="1200" dirty="0">
                      <a:ln>
                        <a:solidFill>
                          <a:schemeClr val="bg1"/>
                        </a:solidFill>
                      </a:ln>
                      <a:solidFill>
                        <a:schemeClr val="bg1"/>
                      </a:solidFill>
                      <a:effectLst>
                        <a:outerShdw blurRad="50800" dist="38100" dir="5400000" algn="t" rotWithShape="0">
                          <a:prstClr val="black">
                            <a:alpha val="40000"/>
                          </a:prstClr>
                        </a:outerShdw>
                      </a:effectLst>
                    </a:rPr>
                    <a:t>VHCB</a:t>
                  </a:r>
                </a:p>
                <a:p>
                  <a:endParaRPr lang="en-US" sz="14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cxnSp>
              <p:nvCxnSpPr>
                <p:cNvPr id="266" name="Straight Connector 265">
                  <a:extLst>
                    <a:ext uri="{FF2B5EF4-FFF2-40B4-BE49-F238E27FC236}">
                      <a16:creationId xmlns:a16="http://schemas.microsoft.com/office/drawing/2014/main" id="{98610D76-1E8D-4894-9390-6F5A2D94C73B}"/>
                    </a:ext>
                  </a:extLst>
                </p:cNvPr>
                <p:cNvCxnSpPr/>
                <p:nvPr/>
              </p:nvCxnSpPr>
              <p:spPr>
                <a:xfrm flipH="1" flipV="1">
                  <a:off x="3645426" y="4942455"/>
                  <a:ext cx="3619" cy="563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5B4B12E-9D3A-4D87-AB7B-0D20402F39D4}"/>
                    </a:ext>
                  </a:extLst>
                </p:cNvPr>
                <p:cNvCxnSpPr>
                  <a:cxnSpLocks/>
                </p:cNvCxnSpPr>
                <p:nvPr/>
              </p:nvCxnSpPr>
              <p:spPr>
                <a:xfrm flipH="1" flipV="1">
                  <a:off x="3272661" y="5177457"/>
                  <a:ext cx="44536" cy="31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C18510C-B339-4B95-A441-54D81F95A9BF}"/>
                    </a:ext>
                  </a:extLst>
                </p:cNvPr>
                <p:cNvCxnSpPr>
                  <a:cxnSpLocks/>
                </p:cNvCxnSpPr>
                <p:nvPr/>
              </p:nvCxnSpPr>
              <p:spPr>
                <a:xfrm flipH="1" flipV="1">
                  <a:off x="3627469" y="6062189"/>
                  <a:ext cx="0" cy="52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971AC21A-8FC7-44B9-8C25-1E4C8992BB65}"/>
                    </a:ext>
                  </a:extLst>
                </p:cNvPr>
                <p:cNvCxnSpPr>
                  <a:cxnSpLocks/>
                </p:cNvCxnSpPr>
                <p:nvPr/>
              </p:nvCxnSpPr>
              <p:spPr>
                <a:xfrm flipV="1">
                  <a:off x="3272661" y="5842212"/>
                  <a:ext cx="35289" cy="278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C91727FD-F44D-4142-8787-F0661976D9EB}"/>
                    </a:ext>
                  </a:extLst>
                </p:cNvPr>
                <p:cNvCxnSpPr>
                  <a:cxnSpLocks/>
                </p:cNvCxnSpPr>
                <p:nvPr/>
              </p:nvCxnSpPr>
              <p:spPr>
                <a:xfrm flipH="1" flipV="1">
                  <a:off x="3168270" y="5551043"/>
                  <a:ext cx="419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5C656A8E-6159-414D-B005-F68A53755B7B}"/>
                    </a:ext>
                  </a:extLst>
                </p:cNvPr>
                <p:cNvSpPr txBox="1">
                  <a:spLocks/>
                </p:cNvSpPr>
                <p:nvPr/>
              </p:nvSpPr>
              <p:spPr>
                <a:xfrm rot="10499332" flipV="1">
                  <a:off x="3305188" y="5096556"/>
                  <a:ext cx="890534" cy="885552"/>
                </a:xfrm>
                <a:prstGeom prst="rect">
                  <a:avLst/>
                </a:prstGeom>
                <a:noFill/>
                <a:ln w="19050">
                  <a:noFill/>
                </a:ln>
              </p:spPr>
              <p:txBody>
                <a:bodyPr wrap="square" rtlCol="0">
                  <a:prstTxWarp prst="textCircle">
                    <a:avLst>
                      <a:gd name="adj" fmla="val 16338822"/>
                    </a:avLst>
                  </a:prstTxWarp>
                  <a:noAutofit/>
                </a:bodyPr>
                <a:lstStyle/>
                <a:p>
                  <a:r>
                    <a:rPr lang="en-US" sz="800" dirty="0">
                      <a:effectLst>
                        <a:outerShdw blurRad="50800" dist="38100" dir="2700000" algn="tl" rotWithShape="0">
                          <a:prstClr val="black">
                            <a:alpha val="40000"/>
                          </a:prstClr>
                        </a:outerShdw>
                      </a:effectLst>
                    </a:rPr>
                    <a:t>Basin Water Quality Council</a:t>
                  </a:r>
                </a:p>
              </p:txBody>
            </p:sp>
            <p:grpSp>
              <p:nvGrpSpPr>
                <p:cNvPr id="273" name="Group 272">
                  <a:extLst>
                    <a:ext uri="{FF2B5EF4-FFF2-40B4-BE49-F238E27FC236}">
                      <a16:creationId xmlns:a16="http://schemas.microsoft.com/office/drawing/2014/main" id="{F0CDA774-F01F-4847-A3DC-2EF025E715F9}"/>
                    </a:ext>
                  </a:extLst>
                </p:cNvPr>
                <p:cNvGrpSpPr/>
                <p:nvPr/>
              </p:nvGrpSpPr>
              <p:grpSpPr>
                <a:xfrm>
                  <a:off x="2906885" y="5558456"/>
                  <a:ext cx="113434" cy="123465"/>
                  <a:chOff x="4202689" y="1932556"/>
                  <a:chExt cx="267173" cy="290801"/>
                </a:xfrm>
              </p:grpSpPr>
              <p:sp>
                <p:nvSpPr>
                  <p:cNvPr id="279" name="Freeform 53">
                    <a:extLst>
                      <a:ext uri="{FF2B5EF4-FFF2-40B4-BE49-F238E27FC236}">
                        <a16:creationId xmlns:a16="http://schemas.microsoft.com/office/drawing/2014/main" id="{848A93C2-C190-4274-8387-64285C95B546}"/>
                      </a:ext>
                    </a:extLst>
                  </p:cNvPr>
                  <p:cNvSpPr>
                    <a:spLocks/>
                  </p:cNvSpPr>
                  <p:nvPr/>
                </p:nvSpPr>
                <p:spPr bwMode="auto">
                  <a:xfrm>
                    <a:off x="4202689" y="2108893"/>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0" name="Freeform 54">
                    <a:extLst>
                      <a:ext uri="{FF2B5EF4-FFF2-40B4-BE49-F238E27FC236}">
                        <a16:creationId xmlns:a16="http://schemas.microsoft.com/office/drawing/2014/main" id="{F6D270A8-F78B-46D6-AB85-21471516B39A}"/>
                      </a:ext>
                    </a:extLst>
                  </p:cNvPr>
                  <p:cNvSpPr>
                    <a:spLocks/>
                  </p:cNvSpPr>
                  <p:nvPr/>
                </p:nvSpPr>
                <p:spPr bwMode="auto">
                  <a:xfrm>
                    <a:off x="4323619" y="2108893"/>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1" name="Oval 55">
                    <a:extLst>
                      <a:ext uri="{FF2B5EF4-FFF2-40B4-BE49-F238E27FC236}">
                        <a16:creationId xmlns:a16="http://schemas.microsoft.com/office/drawing/2014/main" id="{FAD6BF21-62DD-41B2-A8EC-47DB70F3C420}"/>
                      </a:ext>
                    </a:extLst>
                  </p:cNvPr>
                  <p:cNvSpPr>
                    <a:spLocks noChangeArrowheads="1"/>
                  </p:cNvSpPr>
                  <p:nvPr/>
                </p:nvSpPr>
                <p:spPr bwMode="auto">
                  <a:xfrm>
                    <a:off x="4256123" y="1932556"/>
                    <a:ext cx="160305" cy="188709"/>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74" name="Group 273">
                  <a:extLst>
                    <a:ext uri="{FF2B5EF4-FFF2-40B4-BE49-F238E27FC236}">
                      <a16:creationId xmlns:a16="http://schemas.microsoft.com/office/drawing/2014/main" id="{816B7082-9B2E-4A30-BE03-400E58E0E421}"/>
                    </a:ext>
                  </a:extLst>
                </p:cNvPr>
                <p:cNvGrpSpPr/>
                <p:nvPr/>
              </p:nvGrpSpPr>
              <p:grpSpPr>
                <a:xfrm>
                  <a:off x="2750922" y="5558472"/>
                  <a:ext cx="113434" cy="123465"/>
                  <a:chOff x="4202689" y="1932555"/>
                  <a:chExt cx="267173" cy="290802"/>
                </a:xfrm>
              </p:grpSpPr>
              <p:sp>
                <p:nvSpPr>
                  <p:cNvPr id="276" name="Freeform 53">
                    <a:extLst>
                      <a:ext uri="{FF2B5EF4-FFF2-40B4-BE49-F238E27FC236}">
                        <a16:creationId xmlns:a16="http://schemas.microsoft.com/office/drawing/2014/main" id="{7842C6CE-A14E-4EDA-8635-4935138A2AED}"/>
                      </a:ext>
                    </a:extLst>
                  </p:cNvPr>
                  <p:cNvSpPr>
                    <a:spLocks/>
                  </p:cNvSpPr>
                  <p:nvPr/>
                </p:nvSpPr>
                <p:spPr bwMode="auto">
                  <a:xfrm>
                    <a:off x="4202689" y="2108893"/>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7" name="Freeform 54">
                    <a:extLst>
                      <a:ext uri="{FF2B5EF4-FFF2-40B4-BE49-F238E27FC236}">
                        <a16:creationId xmlns:a16="http://schemas.microsoft.com/office/drawing/2014/main" id="{E693FF4C-2456-445E-BA71-B772B31A5A22}"/>
                      </a:ext>
                    </a:extLst>
                  </p:cNvPr>
                  <p:cNvSpPr>
                    <a:spLocks/>
                  </p:cNvSpPr>
                  <p:nvPr/>
                </p:nvSpPr>
                <p:spPr bwMode="auto">
                  <a:xfrm>
                    <a:off x="4323619" y="2108893"/>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8" name="Oval 55">
                    <a:extLst>
                      <a:ext uri="{FF2B5EF4-FFF2-40B4-BE49-F238E27FC236}">
                        <a16:creationId xmlns:a16="http://schemas.microsoft.com/office/drawing/2014/main" id="{70DBDD8D-986B-4BCD-A5DC-24BD8291C5B4}"/>
                      </a:ext>
                    </a:extLst>
                  </p:cNvPr>
                  <p:cNvSpPr>
                    <a:spLocks noChangeArrowheads="1"/>
                  </p:cNvSpPr>
                  <p:nvPr/>
                </p:nvSpPr>
                <p:spPr bwMode="auto">
                  <a:xfrm>
                    <a:off x="4256123" y="1932555"/>
                    <a:ext cx="160305" cy="188709"/>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275" name="TextBox 274">
                  <a:extLst>
                    <a:ext uri="{FF2B5EF4-FFF2-40B4-BE49-F238E27FC236}">
                      <a16:creationId xmlns:a16="http://schemas.microsoft.com/office/drawing/2014/main" id="{13159B95-59CD-4123-B988-17D559A97BCA}"/>
                    </a:ext>
                  </a:extLst>
                </p:cNvPr>
                <p:cNvSpPr txBox="1"/>
                <p:nvPr/>
              </p:nvSpPr>
              <p:spPr>
                <a:xfrm>
                  <a:off x="2397145" y="5294369"/>
                  <a:ext cx="988246" cy="584775"/>
                </a:xfrm>
                <a:prstGeom prst="rect">
                  <a:avLst/>
                </a:prstGeom>
                <a:noFill/>
                <a:ln w="22225">
                  <a:noFill/>
                </a:ln>
              </p:spPr>
              <p:txBody>
                <a:bodyPr wrap="square" rtlCol="0">
                  <a:spAutoFit/>
                </a:bodyPr>
                <a:lstStyle/>
                <a:p>
                  <a:pPr algn="ctr"/>
                  <a:r>
                    <a:rPr lang="en-US" sz="1100" dirty="0">
                      <a:ln>
                        <a:solidFill>
                          <a:schemeClr val="bg1"/>
                        </a:solidFill>
                      </a:ln>
                      <a:solidFill>
                        <a:schemeClr val="bg1"/>
                      </a:solidFill>
                      <a:effectLst>
                        <a:outerShdw blurRad="50800" dist="38100" dir="2700000" algn="tl" rotWithShape="0">
                          <a:prstClr val="black">
                            <a:alpha val="40000"/>
                          </a:prstClr>
                        </a:outerShdw>
                      </a:effectLst>
                    </a:rPr>
                    <a:t>WS Org</a:t>
                  </a:r>
                </a:p>
                <a:p>
                  <a:endParaRPr lang="en-US" sz="20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grpSp>
        <p:sp>
          <p:nvSpPr>
            <p:cNvPr id="1670" name="Rectangle: Rounded Corners 1669">
              <a:extLst>
                <a:ext uri="{FF2B5EF4-FFF2-40B4-BE49-F238E27FC236}">
                  <a16:creationId xmlns:a16="http://schemas.microsoft.com/office/drawing/2014/main" id="{384B8080-2620-4987-89EA-08AC226ADC69}"/>
                </a:ext>
              </a:extLst>
            </p:cNvPr>
            <p:cNvSpPr>
              <a:spLocks noChangeAspect="1"/>
            </p:cNvSpPr>
            <p:nvPr/>
          </p:nvSpPr>
          <p:spPr>
            <a:xfrm>
              <a:off x="2078153" y="1504633"/>
              <a:ext cx="1292789" cy="2013469"/>
            </a:xfrm>
            <a:prstGeom prst="roundRect">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3" name="Group 1782">
              <a:extLst>
                <a:ext uri="{FF2B5EF4-FFF2-40B4-BE49-F238E27FC236}">
                  <a16:creationId xmlns:a16="http://schemas.microsoft.com/office/drawing/2014/main" id="{BFAEDF12-BA8E-4811-BE85-55C517E13559}"/>
                </a:ext>
              </a:extLst>
            </p:cNvPr>
            <p:cNvGrpSpPr>
              <a:grpSpLocks noChangeAspect="1"/>
            </p:cNvGrpSpPr>
            <p:nvPr/>
          </p:nvGrpSpPr>
          <p:grpSpPr>
            <a:xfrm>
              <a:off x="2022559" y="1572397"/>
              <a:ext cx="2464085" cy="4185760"/>
              <a:chOff x="2510878" y="118007"/>
              <a:chExt cx="2463554" cy="4184859"/>
            </a:xfrm>
          </p:grpSpPr>
          <p:grpSp>
            <p:nvGrpSpPr>
              <p:cNvPr id="1718" name="Group 1717">
                <a:extLst>
                  <a:ext uri="{FF2B5EF4-FFF2-40B4-BE49-F238E27FC236}">
                    <a16:creationId xmlns:a16="http://schemas.microsoft.com/office/drawing/2014/main" id="{549EFC0E-C737-46E3-99C8-585264843975}"/>
                  </a:ext>
                </a:extLst>
              </p:cNvPr>
              <p:cNvGrpSpPr/>
              <p:nvPr/>
            </p:nvGrpSpPr>
            <p:grpSpPr>
              <a:xfrm>
                <a:off x="2692973" y="118007"/>
                <a:ext cx="1156765" cy="2113700"/>
                <a:chOff x="2692973" y="118007"/>
                <a:chExt cx="1156765" cy="2113700"/>
              </a:xfrm>
            </p:grpSpPr>
            <p:grpSp>
              <p:nvGrpSpPr>
                <p:cNvPr id="1544" name="Group 1543">
                  <a:extLst>
                    <a:ext uri="{FF2B5EF4-FFF2-40B4-BE49-F238E27FC236}">
                      <a16:creationId xmlns:a16="http://schemas.microsoft.com/office/drawing/2014/main" id="{E5604FDE-6399-415F-9323-D8CAFFF6A380}"/>
                    </a:ext>
                  </a:extLst>
                </p:cNvPr>
                <p:cNvGrpSpPr/>
                <p:nvPr/>
              </p:nvGrpSpPr>
              <p:grpSpPr>
                <a:xfrm>
                  <a:off x="3262117" y="118007"/>
                  <a:ext cx="587621" cy="486118"/>
                  <a:chOff x="2126303" y="808702"/>
                  <a:chExt cx="1587372" cy="1313180"/>
                </a:xfrm>
              </p:grpSpPr>
              <p:sp>
                <p:nvSpPr>
                  <p:cNvPr id="1592" name="Freeform 27">
                    <a:extLst>
                      <a:ext uri="{FF2B5EF4-FFF2-40B4-BE49-F238E27FC236}">
                        <a16:creationId xmlns:a16="http://schemas.microsoft.com/office/drawing/2014/main" id="{659E2777-C1E1-4C09-921F-A102B9D1F991}"/>
                      </a:ext>
                    </a:extLst>
                  </p:cNvPr>
                  <p:cNvSpPr>
                    <a:spLocks/>
                  </p:cNvSpPr>
                  <p:nvPr/>
                </p:nvSpPr>
                <p:spPr bwMode="auto">
                  <a:xfrm>
                    <a:off x="2155242" y="808702"/>
                    <a:ext cx="1313180" cy="131318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593" name="Group 1592">
                    <a:extLst>
                      <a:ext uri="{FF2B5EF4-FFF2-40B4-BE49-F238E27FC236}">
                        <a16:creationId xmlns:a16="http://schemas.microsoft.com/office/drawing/2014/main" id="{E35A29E5-E1E8-463B-BB24-D43BC385AA95}"/>
                      </a:ext>
                    </a:extLst>
                  </p:cNvPr>
                  <p:cNvGrpSpPr/>
                  <p:nvPr/>
                </p:nvGrpSpPr>
                <p:grpSpPr>
                  <a:xfrm>
                    <a:off x="2846542" y="1487640"/>
                    <a:ext cx="251143" cy="273352"/>
                    <a:chOff x="4202689" y="1932556"/>
                    <a:chExt cx="267173" cy="290800"/>
                  </a:xfrm>
                </p:grpSpPr>
                <p:sp>
                  <p:nvSpPr>
                    <p:cNvPr id="1599" name="Freeform 53">
                      <a:extLst>
                        <a:ext uri="{FF2B5EF4-FFF2-40B4-BE49-F238E27FC236}">
                          <a16:creationId xmlns:a16="http://schemas.microsoft.com/office/drawing/2014/main" id="{BBADE18C-B4C8-4A31-9933-07BD0DBA84DD}"/>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00" name="Freeform 54">
                      <a:extLst>
                        <a:ext uri="{FF2B5EF4-FFF2-40B4-BE49-F238E27FC236}">
                          <a16:creationId xmlns:a16="http://schemas.microsoft.com/office/drawing/2014/main" id="{14658F40-7CBC-422B-A449-BF6000127D0E}"/>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01" name="Oval 55">
                      <a:extLst>
                        <a:ext uri="{FF2B5EF4-FFF2-40B4-BE49-F238E27FC236}">
                          <a16:creationId xmlns:a16="http://schemas.microsoft.com/office/drawing/2014/main" id="{03107DA9-7698-48F4-8B60-788A5C098D18}"/>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94" name="Group 1593">
                    <a:extLst>
                      <a:ext uri="{FF2B5EF4-FFF2-40B4-BE49-F238E27FC236}">
                        <a16:creationId xmlns:a16="http://schemas.microsoft.com/office/drawing/2014/main" id="{EFB532C2-94DA-49B9-AEF6-E7DDDBD4C4EF}"/>
                      </a:ext>
                    </a:extLst>
                  </p:cNvPr>
                  <p:cNvGrpSpPr/>
                  <p:nvPr/>
                </p:nvGrpSpPr>
                <p:grpSpPr>
                  <a:xfrm>
                    <a:off x="2501239" y="1487676"/>
                    <a:ext cx="251143" cy="273352"/>
                    <a:chOff x="4202689" y="1932556"/>
                    <a:chExt cx="267173" cy="290800"/>
                  </a:xfrm>
                </p:grpSpPr>
                <p:sp>
                  <p:nvSpPr>
                    <p:cNvPr id="1596" name="Freeform 53">
                      <a:extLst>
                        <a:ext uri="{FF2B5EF4-FFF2-40B4-BE49-F238E27FC236}">
                          <a16:creationId xmlns:a16="http://schemas.microsoft.com/office/drawing/2014/main" id="{0B1D050E-C086-4BA4-B329-7DDA5AA24376}"/>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97" name="Freeform 54">
                      <a:extLst>
                        <a:ext uri="{FF2B5EF4-FFF2-40B4-BE49-F238E27FC236}">
                          <a16:creationId xmlns:a16="http://schemas.microsoft.com/office/drawing/2014/main" id="{2FDBED76-D707-4E17-AFEF-9891FAE5D00E}"/>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98" name="Oval 55">
                      <a:extLst>
                        <a:ext uri="{FF2B5EF4-FFF2-40B4-BE49-F238E27FC236}">
                          <a16:creationId xmlns:a16="http://schemas.microsoft.com/office/drawing/2014/main" id="{12750664-EDBF-40CE-B4E0-174F076D00E9}"/>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595" name="TextBox 1594">
                    <a:extLst>
                      <a:ext uri="{FF2B5EF4-FFF2-40B4-BE49-F238E27FC236}">
                        <a16:creationId xmlns:a16="http://schemas.microsoft.com/office/drawing/2014/main" id="{3601D59F-D2F1-43ED-BCFB-44350588A384}"/>
                      </a:ext>
                    </a:extLst>
                  </p:cNvPr>
                  <p:cNvSpPr txBox="1"/>
                  <p:nvPr/>
                </p:nvSpPr>
                <p:spPr>
                  <a:xfrm>
                    <a:off x="2126303" y="863564"/>
                    <a:ext cx="1587372" cy="1247124"/>
                  </a:xfrm>
                  <a:prstGeom prst="rect">
                    <a:avLst/>
                  </a:prstGeom>
                  <a:noFill/>
                </p:spPr>
                <p:txBody>
                  <a:bodyPr wrap="square" rtlCol="0">
                    <a:spAutoFit/>
                  </a:bodyPr>
                  <a:lstStyle/>
                  <a:p>
                    <a:r>
                      <a:rPr lang="en-US" sz="1100" dirty="0">
                        <a:ln>
                          <a:solidFill>
                            <a:schemeClr val="bg1"/>
                          </a:solidFill>
                        </a:ln>
                        <a:solidFill>
                          <a:schemeClr val="bg1"/>
                        </a:solidFill>
                        <a:effectLst>
                          <a:outerShdw blurRad="50800" dist="38100" dir="2700000" algn="tl" rotWithShape="0">
                            <a:prstClr val="black">
                              <a:alpha val="40000"/>
                            </a:prstClr>
                          </a:outerShdw>
                        </a:effectLst>
                      </a:rPr>
                      <a:t>NRCD</a:t>
                    </a:r>
                  </a:p>
                  <a:p>
                    <a:endParaRPr lang="en-US" sz="12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grpSp>
              <p:nvGrpSpPr>
                <p:cNvPr id="1545" name="Group 1544">
                  <a:extLst>
                    <a:ext uri="{FF2B5EF4-FFF2-40B4-BE49-F238E27FC236}">
                      <a16:creationId xmlns:a16="http://schemas.microsoft.com/office/drawing/2014/main" id="{F860F0EC-BE49-4F96-82AD-15298222308E}"/>
                    </a:ext>
                  </a:extLst>
                </p:cNvPr>
                <p:cNvGrpSpPr/>
                <p:nvPr/>
              </p:nvGrpSpPr>
              <p:grpSpPr>
                <a:xfrm>
                  <a:off x="2861985" y="353914"/>
                  <a:ext cx="504004" cy="486118"/>
                  <a:chOff x="1119288" y="1425062"/>
                  <a:chExt cx="1361491" cy="1313180"/>
                </a:xfrm>
              </p:grpSpPr>
              <p:sp>
                <p:nvSpPr>
                  <p:cNvPr id="1582" name="Freeform 27">
                    <a:extLst>
                      <a:ext uri="{FF2B5EF4-FFF2-40B4-BE49-F238E27FC236}">
                        <a16:creationId xmlns:a16="http://schemas.microsoft.com/office/drawing/2014/main" id="{91DA0201-C7AE-4A7A-81A3-6219760BAA73}"/>
                      </a:ext>
                    </a:extLst>
                  </p:cNvPr>
                  <p:cNvSpPr>
                    <a:spLocks/>
                  </p:cNvSpPr>
                  <p:nvPr/>
                </p:nvSpPr>
                <p:spPr bwMode="auto">
                  <a:xfrm>
                    <a:off x="1119288" y="1425062"/>
                    <a:ext cx="1313180" cy="131318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583" name="Group 1582">
                    <a:extLst>
                      <a:ext uri="{FF2B5EF4-FFF2-40B4-BE49-F238E27FC236}">
                        <a16:creationId xmlns:a16="http://schemas.microsoft.com/office/drawing/2014/main" id="{56AD0FD9-7940-48DE-A210-2899405C5743}"/>
                      </a:ext>
                    </a:extLst>
                  </p:cNvPr>
                  <p:cNvGrpSpPr/>
                  <p:nvPr/>
                </p:nvGrpSpPr>
                <p:grpSpPr>
                  <a:xfrm>
                    <a:off x="1810588" y="2104000"/>
                    <a:ext cx="251143" cy="273352"/>
                    <a:chOff x="4202689" y="1932556"/>
                    <a:chExt cx="267173" cy="290800"/>
                  </a:xfrm>
                </p:grpSpPr>
                <p:sp>
                  <p:nvSpPr>
                    <p:cNvPr id="1589" name="Freeform 53">
                      <a:extLst>
                        <a:ext uri="{FF2B5EF4-FFF2-40B4-BE49-F238E27FC236}">
                          <a16:creationId xmlns:a16="http://schemas.microsoft.com/office/drawing/2014/main" id="{1016F7A5-605C-40D8-9F9F-2413AEC75622}"/>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90" name="Freeform 54">
                      <a:extLst>
                        <a:ext uri="{FF2B5EF4-FFF2-40B4-BE49-F238E27FC236}">
                          <a16:creationId xmlns:a16="http://schemas.microsoft.com/office/drawing/2014/main" id="{E8EDCDA8-4656-47CC-9A5A-936EECF57798}"/>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91" name="Oval 55">
                      <a:extLst>
                        <a:ext uri="{FF2B5EF4-FFF2-40B4-BE49-F238E27FC236}">
                          <a16:creationId xmlns:a16="http://schemas.microsoft.com/office/drawing/2014/main" id="{1F57B187-79B0-49A5-8EB3-E8A900301964}"/>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84" name="Group 1583">
                    <a:extLst>
                      <a:ext uri="{FF2B5EF4-FFF2-40B4-BE49-F238E27FC236}">
                        <a16:creationId xmlns:a16="http://schemas.microsoft.com/office/drawing/2014/main" id="{AEB94478-3327-4F17-9291-D6BB595147DF}"/>
                      </a:ext>
                    </a:extLst>
                  </p:cNvPr>
                  <p:cNvGrpSpPr/>
                  <p:nvPr/>
                </p:nvGrpSpPr>
                <p:grpSpPr>
                  <a:xfrm>
                    <a:off x="1465285" y="2104036"/>
                    <a:ext cx="251143" cy="273352"/>
                    <a:chOff x="4202689" y="1932556"/>
                    <a:chExt cx="267173" cy="290800"/>
                  </a:xfrm>
                </p:grpSpPr>
                <p:sp>
                  <p:nvSpPr>
                    <p:cNvPr id="1586" name="Freeform 53">
                      <a:extLst>
                        <a:ext uri="{FF2B5EF4-FFF2-40B4-BE49-F238E27FC236}">
                          <a16:creationId xmlns:a16="http://schemas.microsoft.com/office/drawing/2014/main" id="{98384E3B-A1F4-41BC-BFBC-FBAB1F7695C8}"/>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87" name="Freeform 54">
                      <a:extLst>
                        <a:ext uri="{FF2B5EF4-FFF2-40B4-BE49-F238E27FC236}">
                          <a16:creationId xmlns:a16="http://schemas.microsoft.com/office/drawing/2014/main" id="{80C81764-5128-4523-A3E0-250CBE203220}"/>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88" name="Oval 55">
                      <a:extLst>
                        <a:ext uri="{FF2B5EF4-FFF2-40B4-BE49-F238E27FC236}">
                          <a16:creationId xmlns:a16="http://schemas.microsoft.com/office/drawing/2014/main" id="{46BEAFE9-012C-44B4-8953-261E403804F3}"/>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585" name="TextBox 1584">
                    <a:extLst>
                      <a:ext uri="{FF2B5EF4-FFF2-40B4-BE49-F238E27FC236}">
                        <a16:creationId xmlns:a16="http://schemas.microsoft.com/office/drawing/2014/main" id="{D9671EFA-3A0D-429D-8EF5-E2AE8A049B78}"/>
                      </a:ext>
                    </a:extLst>
                  </p:cNvPr>
                  <p:cNvSpPr txBox="1"/>
                  <p:nvPr/>
                </p:nvSpPr>
                <p:spPr>
                  <a:xfrm>
                    <a:off x="1191730" y="1443736"/>
                    <a:ext cx="1289049" cy="1247124"/>
                  </a:xfrm>
                  <a:prstGeom prst="rect">
                    <a:avLst/>
                  </a:prstGeom>
                  <a:noFill/>
                </p:spPr>
                <p:txBody>
                  <a:bodyPr wrap="square" rtlCol="0">
                    <a:spAutoFit/>
                  </a:bodyPr>
                  <a:lstStyle/>
                  <a:p>
                    <a:r>
                      <a:rPr lang="en-US" sz="1100" dirty="0">
                        <a:ln>
                          <a:solidFill>
                            <a:schemeClr val="bg1"/>
                          </a:solidFill>
                        </a:ln>
                        <a:solidFill>
                          <a:schemeClr val="bg1"/>
                        </a:solidFill>
                        <a:effectLst>
                          <a:outerShdw blurRad="50800" dist="38100" dir="2700000" algn="tl" rotWithShape="0">
                            <a:prstClr val="black">
                              <a:alpha val="40000"/>
                            </a:prstClr>
                          </a:outerShdw>
                        </a:effectLst>
                      </a:rPr>
                      <a:t>RPC</a:t>
                    </a:r>
                  </a:p>
                  <a:p>
                    <a:endParaRPr lang="en-US" sz="12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sp>
              <p:nvSpPr>
                <p:cNvPr id="1546" name="Freeform 27">
                  <a:extLst>
                    <a:ext uri="{FF2B5EF4-FFF2-40B4-BE49-F238E27FC236}">
                      <a16:creationId xmlns:a16="http://schemas.microsoft.com/office/drawing/2014/main" id="{472BCA7D-9E2B-4FD3-9288-05285FB904C9}"/>
                    </a:ext>
                  </a:extLst>
                </p:cNvPr>
                <p:cNvSpPr>
                  <a:spLocks/>
                </p:cNvSpPr>
                <p:nvPr/>
              </p:nvSpPr>
              <p:spPr bwMode="auto">
                <a:xfrm>
                  <a:off x="2837097" y="1272437"/>
                  <a:ext cx="486120" cy="486118"/>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547" name="Group 1546">
                  <a:extLst>
                    <a:ext uri="{FF2B5EF4-FFF2-40B4-BE49-F238E27FC236}">
                      <a16:creationId xmlns:a16="http://schemas.microsoft.com/office/drawing/2014/main" id="{142BEE5B-F6D1-46C6-863A-AFF38ED9C00C}"/>
                    </a:ext>
                  </a:extLst>
                </p:cNvPr>
                <p:cNvGrpSpPr/>
                <p:nvPr/>
              </p:nvGrpSpPr>
              <p:grpSpPr>
                <a:xfrm>
                  <a:off x="3093006" y="1541399"/>
                  <a:ext cx="92970" cy="101191"/>
                  <a:chOff x="4202689" y="1932556"/>
                  <a:chExt cx="267173" cy="290800"/>
                </a:xfrm>
              </p:grpSpPr>
              <p:sp>
                <p:nvSpPr>
                  <p:cNvPr id="1579" name="Freeform 53">
                    <a:extLst>
                      <a:ext uri="{FF2B5EF4-FFF2-40B4-BE49-F238E27FC236}">
                        <a16:creationId xmlns:a16="http://schemas.microsoft.com/office/drawing/2014/main" id="{BD3A396E-1EE9-417A-99D4-022D9328EE7A}"/>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80" name="Freeform 54">
                    <a:extLst>
                      <a:ext uri="{FF2B5EF4-FFF2-40B4-BE49-F238E27FC236}">
                        <a16:creationId xmlns:a16="http://schemas.microsoft.com/office/drawing/2014/main" id="{BA7F5511-7B7A-48D0-8010-06C1115FCCDB}"/>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81" name="Oval 55">
                    <a:extLst>
                      <a:ext uri="{FF2B5EF4-FFF2-40B4-BE49-F238E27FC236}">
                        <a16:creationId xmlns:a16="http://schemas.microsoft.com/office/drawing/2014/main" id="{C8014261-3180-4EDF-AC50-A6D8E156A75E}"/>
                      </a:ext>
                    </a:extLst>
                  </p:cNvPr>
                  <p:cNvSpPr>
                    <a:spLocks noChangeArrowheads="1"/>
                  </p:cNvSpPr>
                  <p:nvPr/>
                </p:nvSpPr>
                <p:spPr bwMode="auto">
                  <a:xfrm>
                    <a:off x="4256123" y="1932556"/>
                    <a:ext cx="160305" cy="188710"/>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48" name="Group 1547">
                  <a:extLst>
                    <a:ext uri="{FF2B5EF4-FFF2-40B4-BE49-F238E27FC236}">
                      <a16:creationId xmlns:a16="http://schemas.microsoft.com/office/drawing/2014/main" id="{22AD0F19-F09E-4115-BC4E-8C43DF72485E}"/>
                    </a:ext>
                  </a:extLst>
                </p:cNvPr>
                <p:cNvGrpSpPr/>
                <p:nvPr/>
              </p:nvGrpSpPr>
              <p:grpSpPr>
                <a:xfrm>
                  <a:off x="2965180" y="1541412"/>
                  <a:ext cx="92970" cy="101191"/>
                  <a:chOff x="4202689" y="1932556"/>
                  <a:chExt cx="267173" cy="290800"/>
                </a:xfrm>
              </p:grpSpPr>
              <p:sp>
                <p:nvSpPr>
                  <p:cNvPr id="1576" name="Freeform 53">
                    <a:extLst>
                      <a:ext uri="{FF2B5EF4-FFF2-40B4-BE49-F238E27FC236}">
                        <a16:creationId xmlns:a16="http://schemas.microsoft.com/office/drawing/2014/main" id="{D161C4CE-397E-4913-A6C3-95E427C978E1}"/>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77" name="Freeform 54">
                    <a:extLst>
                      <a:ext uri="{FF2B5EF4-FFF2-40B4-BE49-F238E27FC236}">
                        <a16:creationId xmlns:a16="http://schemas.microsoft.com/office/drawing/2014/main" id="{8DE02DFA-2690-4280-BF6D-C0120712F777}"/>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78" name="Oval 55">
                    <a:extLst>
                      <a:ext uri="{FF2B5EF4-FFF2-40B4-BE49-F238E27FC236}">
                        <a16:creationId xmlns:a16="http://schemas.microsoft.com/office/drawing/2014/main" id="{89E142D6-C8CB-41DA-97DD-69F11405F630}"/>
                      </a:ext>
                    </a:extLst>
                  </p:cNvPr>
                  <p:cNvSpPr>
                    <a:spLocks noChangeArrowheads="1"/>
                  </p:cNvSpPr>
                  <p:nvPr/>
                </p:nvSpPr>
                <p:spPr bwMode="auto">
                  <a:xfrm>
                    <a:off x="4256123" y="1932556"/>
                    <a:ext cx="160305" cy="188710"/>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549" name="TextBox 1548">
                  <a:extLst>
                    <a:ext uri="{FF2B5EF4-FFF2-40B4-BE49-F238E27FC236}">
                      <a16:creationId xmlns:a16="http://schemas.microsoft.com/office/drawing/2014/main" id="{ECFB817F-A99F-4449-ADFA-97682DA67551}"/>
                    </a:ext>
                  </a:extLst>
                </p:cNvPr>
                <p:cNvSpPr txBox="1"/>
                <p:nvPr/>
              </p:nvSpPr>
              <p:spPr>
                <a:xfrm>
                  <a:off x="2830399" y="1300137"/>
                  <a:ext cx="593992" cy="569387"/>
                </a:xfrm>
                <a:prstGeom prst="rect">
                  <a:avLst/>
                </a:prstGeom>
                <a:noFill/>
                <a:ln w="22225">
                  <a:noFill/>
                </a:ln>
              </p:spPr>
              <p:txBody>
                <a:bodyPr wrap="square" rtlCol="0">
                  <a:spAutoFit/>
                </a:bodyPr>
                <a:lstStyle/>
                <a:p>
                  <a:r>
                    <a:rPr lang="en-US" sz="1100" dirty="0">
                      <a:ln>
                        <a:solidFill>
                          <a:schemeClr val="bg1"/>
                        </a:solidFill>
                      </a:ln>
                      <a:solidFill>
                        <a:schemeClr val="bg1"/>
                      </a:solidFill>
                      <a:effectLst>
                        <a:outerShdw blurRad="50800" dist="38100" dir="2700000" algn="tl" rotWithShape="0">
                          <a:prstClr val="black">
                            <a:alpha val="40000"/>
                          </a:prstClr>
                        </a:outerShdw>
                      </a:effectLst>
                    </a:rPr>
                    <a:t>Muni</a:t>
                  </a:r>
                </a:p>
                <a:p>
                  <a:endParaRPr lang="en-US" sz="20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nvGrpSpPr>
                <p:cNvPr id="1550" name="Group 1549">
                  <a:extLst>
                    <a:ext uri="{FF2B5EF4-FFF2-40B4-BE49-F238E27FC236}">
                      <a16:creationId xmlns:a16="http://schemas.microsoft.com/office/drawing/2014/main" id="{827112EB-14ED-42A9-B6C9-8DD1020FD150}"/>
                    </a:ext>
                  </a:extLst>
                </p:cNvPr>
                <p:cNvGrpSpPr/>
                <p:nvPr/>
              </p:nvGrpSpPr>
              <p:grpSpPr>
                <a:xfrm>
                  <a:off x="3204904" y="642652"/>
                  <a:ext cx="431077" cy="861862"/>
                  <a:chOff x="1971748" y="2225955"/>
                  <a:chExt cx="1164490" cy="2328198"/>
                </a:xfrm>
              </p:grpSpPr>
              <p:sp>
                <p:nvSpPr>
                  <p:cNvPr id="1574" name="Freeform 44">
                    <a:extLst>
                      <a:ext uri="{FF2B5EF4-FFF2-40B4-BE49-F238E27FC236}">
                        <a16:creationId xmlns:a16="http://schemas.microsoft.com/office/drawing/2014/main" id="{2175D6E7-7CA1-44A2-B628-52FC5CE2B531}"/>
                      </a:ext>
                      <a:ext uri="{C183D7F6-B498-43B3-948B-1728B52AA6E4}">
                        <adec:decorative xmlns:adec="http://schemas.microsoft.com/office/drawing/2017/decorative" val="1"/>
                      </a:ext>
                    </a:extLst>
                  </p:cNvPr>
                  <p:cNvSpPr>
                    <a:spLocks/>
                  </p:cNvSpPr>
                  <p:nvPr userDrawn="1"/>
                </p:nvSpPr>
                <p:spPr bwMode="auto">
                  <a:xfrm>
                    <a:off x="1971748" y="2225955"/>
                    <a:ext cx="1164490" cy="1164488"/>
                  </a:xfrm>
                  <a:custGeom>
                    <a:avLst/>
                    <a:gdLst>
                      <a:gd name="T0" fmla="*/ 40 w 177"/>
                      <a:gd name="T1" fmla="*/ 177 h 177"/>
                      <a:gd name="T2" fmla="*/ 0 w 177"/>
                      <a:gd name="T3" fmla="*/ 177 h 177"/>
                      <a:gd name="T4" fmla="*/ 177 w 177"/>
                      <a:gd name="T5" fmla="*/ 0 h 177"/>
                      <a:gd name="T6" fmla="*/ 177 w 177"/>
                      <a:gd name="T7" fmla="*/ 40 h 177"/>
                      <a:gd name="T8" fmla="*/ 40 w 177"/>
                      <a:gd name="T9" fmla="*/ 177 h 177"/>
                    </a:gdLst>
                    <a:ahLst/>
                    <a:cxnLst>
                      <a:cxn ang="0">
                        <a:pos x="T0" y="T1"/>
                      </a:cxn>
                      <a:cxn ang="0">
                        <a:pos x="T2" y="T3"/>
                      </a:cxn>
                      <a:cxn ang="0">
                        <a:pos x="T4" y="T5"/>
                      </a:cxn>
                      <a:cxn ang="0">
                        <a:pos x="T6" y="T7"/>
                      </a:cxn>
                      <a:cxn ang="0">
                        <a:pos x="T8" y="T9"/>
                      </a:cxn>
                    </a:cxnLst>
                    <a:rect l="0" t="0" r="r" b="b"/>
                    <a:pathLst>
                      <a:path w="177" h="177">
                        <a:moveTo>
                          <a:pt x="40" y="177"/>
                        </a:moveTo>
                        <a:cubicBezTo>
                          <a:pt x="0" y="177"/>
                          <a:pt x="0" y="177"/>
                          <a:pt x="0" y="177"/>
                        </a:cubicBezTo>
                        <a:cubicBezTo>
                          <a:pt x="0" y="80"/>
                          <a:pt x="79" y="0"/>
                          <a:pt x="177" y="0"/>
                        </a:cubicBezTo>
                        <a:cubicBezTo>
                          <a:pt x="177" y="40"/>
                          <a:pt x="177" y="40"/>
                          <a:pt x="177" y="40"/>
                        </a:cubicBezTo>
                        <a:cubicBezTo>
                          <a:pt x="102" y="40"/>
                          <a:pt x="40" y="102"/>
                          <a:pt x="40" y="177"/>
                        </a:cubicBezTo>
                        <a:close/>
                      </a:path>
                    </a:pathLst>
                  </a:custGeom>
                  <a:solidFill>
                    <a:srgbClr val="EC8874"/>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1575" name="Freeform 54">
                    <a:extLst>
                      <a:ext uri="{FF2B5EF4-FFF2-40B4-BE49-F238E27FC236}">
                        <a16:creationId xmlns:a16="http://schemas.microsoft.com/office/drawing/2014/main" id="{A1B82062-A901-4630-8737-6A38593DC350}"/>
                      </a:ext>
                      <a:ext uri="{C183D7F6-B498-43B3-948B-1728B52AA6E4}">
                        <adec:decorative xmlns:adec="http://schemas.microsoft.com/office/drawing/2017/decorative" val="1"/>
                      </a:ext>
                    </a:extLst>
                  </p:cNvPr>
                  <p:cNvSpPr>
                    <a:spLocks/>
                  </p:cNvSpPr>
                  <p:nvPr userDrawn="1"/>
                </p:nvSpPr>
                <p:spPr bwMode="auto">
                  <a:xfrm>
                    <a:off x="1971748" y="3390443"/>
                    <a:ext cx="1163712" cy="1163710"/>
                  </a:xfrm>
                  <a:custGeom>
                    <a:avLst/>
                    <a:gdLst>
                      <a:gd name="T0" fmla="*/ 177 w 177"/>
                      <a:gd name="T1" fmla="*/ 177 h 177"/>
                      <a:gd name="T2" fmla="*/ 0 w 177"/>
                      <a:gd name="T3" fmla="*/ 0 h 177"/>
                      <a:gd name="T4" fmla="*/ 40 w 177"/>
                      <a:gd name="T5" fmla="*/ 0 h 177"/>
                      <a:gd name="T6" fmla="*/ 177 w 177"/>
                      <a:gd name="T7" fmla="*/ 137 h 177"/>
                      <a:gd name="T8" fmla="*/ 177 w 177"/>
                      <a:gd name="T9" fmla="*/ 177 h 177"/>
                    </a:gdLst>
                    <a:ahLst/>
                    <a:cxnLst>
                      <a:cxn ang="0">
                        <a:pos x="T0" y="T1"/>
                      </a:cxn>
                      <a:cxn ang="0">
                        <a:pos x="T2" y="T3"/>
                      </a:cxn>
                      <a:cxn ang="0">
                        <a:pos x="T4" y="T5"/>
                      </a:cxn>
                      <a:cxn ang="0">
                        <a:pos x="T6" y="T7"/>
                      </a:cxn>
                      <a:cxn ang="0">
                        <a:pos x="T8" y="T9"/>
                      </a:cxn>
                    </a:cxnLst>
                    <a:rect l="0" t="0" r="r" b="b"/>
                    <a:pathLst>
                      <a:path w="177" h="177">
                        <a:moveTo>
                          <a:pt x="177" y="177"/>
                        </a:moveTo>
                        <a:cubicBezTo>
                          <a:pt x="79" y="177"/>
                          <a:pt x="0" y="98"/>
                          <a:pt x="0" y="0"/>
                        </a:cubicBezTo>
                        <a:cubicBezTo>
                          <a:pt x="40" y="0"/>
                          <a:pt x="40" y="0"/>
                          <a:pt x="40" y="0"/>
                        </a:cubicBezTo>
                        <a:cubicBezTo>
                          <a:pt x="40" y="76"/>
                          <a:pt x="102" y="137"/>
                          <a:pt x="177" y="137"/>
                        </a:cubicBezTo>
                        <a:lnTo>
                          <a:pt x="177" y="177"/>
                        </a:lnTo>
                        <a:close/>
                      </a:path>
                    </a:pathLst>
                  </a:custGeom>
                  <a:solidFill>
                    <a:srgbClr val="EC8874"/>
                  </a:solidFill>
                  <a:ln>
                    <a:noFill/>
                  </a:ln>
                </p:spPr>
                <p:txBody>
                  <a:bodyPr vert="horz" wrap="square" lIns="91440" tIns="45720" rIns="91440" bIns="45720" numCol="1" anchor="t" anchorCtr="0" compatLnSpc="1">
                    <a:prstTxWarp prst="textNoShape">
                      <a:avLst/>
                    </a:prstTxWarp>
                  </a:bodyPr>
                  <a:lstStyle/>
                  <a:p>
                    <a:endParaRPr lang="en-US" sz="2000" dirty="0"/>
                  </a:p>
                </p:txBody>
              </p:sp>
            </p:grpSp>
            <p:sp>
              <p:nvSpPr>
                <p:cNvPr id="1551" name="Freeform 27">
                  <a:extLst>
                    <a:ext uri="{FF2B5EF4-FFF2-40B4-BE49-F238E27FC236}">
                      <a16:creationId xmlns:a16="http://schemas.microsoft.com/office/drawing/2014/main" id="{E5107B52-0469-4C5D-A04A-7A1AD6D6D1D8}"/>
                    </a:ext>
                  </a:extLst>
                </p:cNvPr>
                <p:cNvSpPr>
                  <a:spLocks/>
                </p:cNvSpPr>
                <p:nvPr/>
              </p:nvSpPr>
              <p:spPr bwMode="auto">
                <a:xfrm>
                  <a:off x="3268178" y="1541399"/>
                  <a:ext cx="486120" cy="486118"/>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552" name="Group 1551">
                  <a:extLst>
                    <a:ext uri="{FF2B5EF4-FFF2-40B4-BE49-F238E27FC236}">
                      <a16:creationId xmlns:a16="http://schemas.microsoft.com/office/drawing/2014/main" id="{D8EC7049-E029-4591-9E1D-1B6011DAD1B1}"/>
                    </a:ext>
                  </a:extLst>
                </p:cNvPr>
                <p:cNvGrpSpPr/>
                <p:nvPr/>
              </p:nvGrpSpPr>
              <p:grpSpPr>
                <a:xfrm>
                  <a:off x="3464176" y="1869445"/>
                  <a:ext cx="92970" cy="101190"/>
                  <a:chOff x="4202689" y="1953085"/>
                  <a:chExt cx="267173" cy="290800"/>
                </a:xfrm>
              </p:grpSpPr>
              <p:sp>
                <p:nvSpPr>
                  <p:cNvPr id="1571" name="Freeform 53">
                    <a:extLst>
                      <a:ext uri="{FF2B5EF4-FFF2-40B4-BE49-F238E27FC236}">
                        <a16:creationId xmlns:a16="http://schemas.microsoft.com/office/drawing/2014/main" id="{8845AD6D-EDC7-45CC-ABFD-D697844D5EBF}"/>
                      </a:ext>
                    </a:extLst>
                  </p:cNvPr>
                  <p:cNvSpPr>
                    <a:spLocks/>
                  </p:cNvSpPr>
                  <p:nvPr/>
                </p:nvSpPr>
                <p:spPr bwMode="auto">
                  <a:xfrm>
                    <a:off x="4202689" y="2129421"/>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72" name="Freeform 54">
                    <a:extLst>
                      <a:ext uri="{FF2B5EF4-FFF2-40B4-BE49-F238E27FC236}">
                        <a16:creationId xmlns:a16="http://schemas.microsoft.com/office/drawing/2014/main" id="{5EEDEA7E-AF31-463D-BDFC-9DCAE63352CA}"/>
                      </a:ext>
                    </a:extLst>
                  </p:cNvPr>
                  <p:cNvSpPr>
                    <a:spLocks/>
                  </p:cNvSpPr>
                  <p:nvPr/>
                </p:nvSpPr>
                <p:spPr bwMode="auto">
                  <a:xfrm>
                    <a:off x="4323619" y="2129421"/>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73" name="Oval 55">
                    <a:extLst>
                      <a:ext uri="{FF2B5EF4-FFF2-40B4-BE49-F238E27FC236}">
                        <a16:creationId xmlns:a16="http://schemas.microsoft.com/office/drawing/2014/main" id="{DE214DD6-E527-4003-9193-CF8C06F15F01}"/>
                      </a:ext>
                    </a:extLst>
                  </p:cNvPr>
                  <p:cNvSpPr>
                    <a:spLocks noChangeArrowheads="1"/>
                  </p:cNvSpPr>
                  <p:nvPr/>
                </p:nvSpPr>
                <p:spPr bwMode="auto">
                  <a:xfrm>
                    <a:off x="4256124" y="1953085"/>
                    <a:ext cx="160304" cy="188711"/>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553" name="TextBox 1552">
                  <a:extLst>
                    <a:ext uri="{FF2B5EF4-FFF2-40B4-BE49-F238E27FC236}">
                      <a16:creationId xmlns:a16="http://schemas.microsoft.com/office/drawing/2014/main" id="{DC109742-58F8-4934-BDF6-9958F9D8E941}"/>
                    </a:ext>
                  </a:extLst>
                </p:cNvPr>
                <p:cNvSpPr txBox="1"/>
                <p:nvPr/>
              </p:nvSpPr>
              <p:spPr>
                <a:xfrm>
                  <a:off x="3203198" y="1523821"/>
                  <a:ext cx="614238" cy="707886"/>
                </a:xfrm>
                <a:prstGeom prst="rect">
                  <a:avLst/>
                </a:prstGeom>
                <a:noFill/>
              </p:spPr>
              <p:txBody>
                <a:bodyPr wrap="square" rtlCol="0">
                  <a:spAutoFit/>
                </a:bodyPr>
                <a:lstStyle/>
                <a:p>
                  <a:pPr algn="ctr"/>
                  <a:r>
                    <a:rPr lang="en-US" sz="1000" dirty="0">
                      <a:ln>
                        <a:solidFill>
                          <a:schemeClr val="bg1"/>
                        </a:solidFill>
                      </a:ln>
                      <a:solidFill>
                        <a:schemeClr val="bg1"/>
                      </a:solidFill>
                      <a:effectLst>
                        <a:outerShdw blurRad="50800" dist="38100" dir="2700000" algn="tl" rotWithShape="0">
                          <a:prstClr val="black">
                            <a:alpha val="40000"/>
                          </a:prstClr>
                        </a:outerShdw>
                      </a:effectLst>
                    </a:rPr>
                    <a:t>Cons</a:t>
                  </a:r>
                </a:p>
                <a:p>
                  <a:pPr algn="ctr"/>
                  <a:r>
                    <a:rPr lang="en-US" sz="1000" dirty="0">
                      <a:ln>
                        <a:solidFill>
                          <a:schemeClr val="bg1"/>
                        </a:solidFill>
                      </a:ln>
                      <a:solidFill>
                        <a:schemeClr val="bg1"/>
                      </a:solidFill>
                      <a:effectLst>
                        <a:outerShdw blurRad="50800" dist="38100" dir="2700000" algn="tl" rotWithShape="0">
                          <a:prstClr val="black">
                            <a:alpha val="40000"/>
                          </a:prstClr>
                        </a:outerShdw>
                      </a:effectLst>
                    </a:rPr>
                    <a:t>Org</a:t>
                  </a:r>
                </a:p>
                <a:p>
                  <a:endParaRPr lang="en-US" sz="20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cxnSp>
              <p:nvCxnSpPr>
                <p:cNvPr id="1555" name="Straight Connector 1554">
                  <a:extLst>
                    <a:ext uri="{FF2B5EF4-FFF2-40B4-BE49-F238E27FC236}">
                      <a16:creationId xmlns:a16="http://schemas.microsoft.com/office/drawing/2014/main" id="{F183E8B1-7070-4747-87CA-B7621AAB9404}"/>
                    </a:ext>
                  </a:extLst>
                </p:cNvPr>
                <p:cNvCxnSpPr/>
                <p:nvPr/>
              </p:nvCxnSpPr>
              <p:spPr>
                <a:xfrm flipH="1" flipV="1">
                  <a:off x="3554184" y="589205"/>
                  <a:ext cx="2966" cy="46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6" name="Straight Connector 1555">
                  <a:extLst>
                    <a:ext uri="{FF2B5EF4-FFF2-40B4-BE49-F238E27FC236}">
                      <a16:creationId xmlns:a16="http://schemas.microsoft.com/office/drawing/2014/main" id="{1B1C33CB-562C-4B44-9F01-B0A1849A9F08}"/>
                    </a:ext>
                  </a:extLst>
                </p:cNvPr>
                <p:cNvCxnSpPr>
                  <a:cxnSpLocks/>
                </p:cNvCxnSpPr>
                <p:nvPr/>
              </p:nvCxnSpPr>
              <p:spPr>
                <a:xfrm flipH="1" flipV="1">
                  <a:off x="3248669" y="781811"/>
                  <a:ext cx="36501" cy="25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7" name="Straight Connector 1556">
                  <a:extLst>
                    <a:ext uri="{FF2B5EF4-FFF2-40B4-BE49-F238E27FC236}">
                      <a16:creationId xmlns:a16="http://schemas.microsoft.com/office/drawing/2014/main" id="{8B4907AD-851D-409B-9B9C-110214D4F717}"/>
                    </a:ext>
                  </a:extLst>
                </p:cNvPr>
                <p:cNvCxnSpPr>
                  <a:cxnSpLocks/>
                </p:cNvCxnSpPr>
                <p:nvPr/>
              </p:nvCxnSpPr>
              <p:spPr>
                <a:xfrm flipH="1" flipV="1">
                  <a:off x="3539466" y="1506930"/>
                  <a:ext cx="0" cy="43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8" name="Straight Connector 1557">
                  <a:extLst>
                    <a:ext uri="{FF2B5EF4-FFF2-40B4-BE49-F238E27FC236}">
                      <a16:creationId xmlns:a16="http://schemas.microsoft.com/office/drawing/2014/main" id="{CEB43CDE-50FE-4E91-92B7-8AAD352E4E41}"/>
                    </a:ext>
                  </a:extLst>
                </p:cNvPr>
                <p:cNvCxnSpPr>
                  <a:cxnSpLocks/>
                </p:cNvCxnSpPr>
                <p:nvPr/>
              </p:nvCxnSpPr>
              <p:spPr>
                <a:xfrm flipV="1">
                  <a:off x="3248669" y="1326639"/>
                  <a:ext cx="28923" cy="22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a:extLst>
                    <a:ext uri="{FF2B5EF4-FFF2-40B4-BE49-F238E27FC236}">
                      <a16:creationId xmlns:a16="http://schemas.microsoft.com/office/drawing/2014/main" id="{D876186A-E63E-4E2F-86C2-2CF7A17D5CEB}"/>
                    </a:ext>
                  </a:extLst>
                </p:cNvPr>
                <p:cNvCxnSpPr>
                  <a:cxnSpLocks/>
                </p:cNvCxnSpPr>
                <p:nvPr/>
              </p:nvCxnSpPr>
              <p:spPr>
                <a:xfrm flipH="1" flipV="1">
                  <a:off x="3163111" y="1087999"/>
                  <a:ext cx="34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60" name="Freeform 27">
                  <a:extLst>
                    <a:ext uri="{FF2B5EF4-FFF2-40B4-BE49-F238E27FC236}">
                      <a16:creationId xmlns:a16="http://schemas.microsoft.com/office/drawing/2014/main" id="{669CAC73-C705-4BFB-B079-21520FCB3767}"/>
                    </a:ext>
                  </a:extLst>
                </p:cNvPr>
                <p:cNvSpPr>
                  <a:spLocks/>
                </p:cNvSpPr>
                <p:nvPr/>
              </p:nvSpPr>
              <p:spPr bwMode="auto">
                <a:xfrm>
                  <a:off x="2692973" y="807482"/>
                  <a:ext cx="486120" cy="486118"/>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561" name="Group 1560">
                  <a:extLst>
                    <a:ext uri="{FF2B5EF4-FFF2-40B4-BE49-F238E27FC236}">
                      <a16:creationId xmlns:a16="http://schemas.microsoft.com/office/drawing/2014/main" id="{0B314505-3695-4BD3-A6D8-7FB9E7E173EF}"/>
                    </a:ext>
                  </a:extLst>
                </p:cNvPr>
                <p:cNvGrpSpPr/>
                <p:nvPr/>
              </p:nvGrpSpPr>
              <p:grpSpPr>
                <a:xfrm>
                  <a:off x="2948882" y="1094075"/>
                  <a:ext cx="92970" cy="101191"/>
                  <a:chOff x="4202689" y="1932556"/>
                  <a:chExt cx="267173" cy="290801"/>
                </a:xfrm>
              </p:grpSpPr>
              <p:sp>
                <p:nvSpPr>
                  <p:cNvPr id="1568" name="Freeform 53">
                    <a:extLst>
                      <a:ext uri="{FF2B5EF4-FFF2-40B4-BE49-F238E27FC236}">
                        <a16:creationId xmlns:a16="http://schemas.microsoft.com/office/drawing/2014/main" id="{B85AF3FF-CC9D-465D-8057-5058BC7BBC53}"/>
                      </a:ext>
                    </a:extLst>
                  </p:cNvPr>
                  <p:cNvSpPr>
                    <a:spLocks/>
                  </p:cNvSpPr>
                  <p:nvPr/>
                </p:nvSpPr>
                <p:spPr bwMode="auto">
                  <a:xfrm>
                    <a:off x="4202689" y="2108893"/>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69" name="Freeform 54">
                    <a:extLst>
                      <a:ext uri="{FF2B5EF4-FFF2-40B4-BE49-F238E27FC236}">
                        <a16:creationId xmlns:a16="http://schemas.microsoft.com/office/drawing/2014/main" id="{8F3F7855-1C90-4451-978C-CA0386F03D60}"/>
                      </a:ext>
                    </a:extLst>
                  </p:cNvPr>
                  <p:cNvSpPr>
                    <a:spLocks/>
                  </p:cNvSpPr>
                  <p:nvPr/>
                </p:nvSpPr>
                <p:spPr bwMode="auto">
                  <a:xfrm>
                    <a:off x="4323619" y="2108893"/>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70" name="Oval 55">
                    <a:extLst>
                      <a:ext uri="{FF2B5EF4-FFF2-40B4-BE49-F238E27FC236}">
                        <a16:creationId xmlns:a16="http://schemas.microsoft.com/office/drawing/2014/main" id="{98E0CA28-53FF-49B9-B2AB-ED89A5616FFD}"/>
                      </a:ext>
                    </a:extLst>
                  </p:cNvPr>
                  <p:cNvSpPr>
                    <a:spLocks noChangeArrowheads="1"/>
                  </p:cNvSpPr>
                  <p:nvPr/>
                </p:nvSpPr>
                <p:spPr bwMode="auto">
                  <a:xfrm>
                    <a:off x="4256123" y="1932556"/>
                    <a:ext cx="160305" cy="188709"/>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62" name="Group 1561">
                  <a:extLst>
                    <a:ext uri="{FF2B5EF4-FFF2-40B4-BE49-F238E27FC236}">
                      <a16:creationId xmlns:a16="http://schemas.microsoft.com/office/drawing/2014/main" id="{7CA67417-4317-4C28-A3A8-C9BE923ED598}"/>
                    </a:ext>
                  </a:extLst>
                </p:cNvPr>
                <p:cNvGrpSpPr/>
                <p:nvPr/>
              </p:nvGrpSpPr>
              <p:grpSpPr>
                <a:xfrm>
                  <a:off x="2821056" y="1094088"/>
                  <a:ext cx="92970" cy="101191"/>
                  <a:chOff x="4202689" y="1932555"/>
                  <a:chExt cx="267173" cy="290802"/>
                </a:xfrm>
              </p:grpSpPr>
              <p:sp>
                <p:nvSpPr>
                  <p:cNvPr id="1565" name="Freeform 53">
                    <a:extLst>
                      <a:ext uri="{FF2B5EF4-FFF2-40B4-BE49-F238E27FC236}">
                        <a16:creationId xmlns:a16="http://schemas.microsoft.com/office/drawing/2014/main" id="{EBF8BFEB-77A6-4FF1-B9A9-10B81497FFB0}"/>
                      </a:ext>
                    </a:extLst>
                  </p:cNvPr>
                  <p:cNvSpPr>
                    <a:spLocks/>
                  </p:cNvSpPr>
                  <p:nvPr/>
                </p:nvSpPr>
                <p:spPr bwMode="auto">
                  <a:xfrm>
                    <a:off x="4202689" y="2108893"/>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66" name="Freeform 54">
                    <a:extLst>
                      <a:ext uri="{FF2B5EF4-FFF2-40B4-BE49-F238E27FC236}">
                        <a16:creationId xmlns:a16="http://schemas.microsoft.com/office/drawing/2014/main" id="{D3D297CC-BCED-4FF6-828A-D70CA2617CE1}"/>
                      </a:ext>
                    </a:extLst>
                  </p:cNvPr>
                  <p:cNvSpPr>
                    <a:spLocks/>
                  </p:cNvSpPr>
                  <p:nvPr/>
                </p:nvSpPr>
                <p:spPr bwMode="auto">
                  <a:xfrm>
                    <a:off x="4323619" y="2108893"/>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67" name="Oval 55">
                    <a:extLst>
                      <a:ext uri="{FF2B5EF4-FFF2-40B4-BE49-F238E27FC236}">
                        <a16:creationId xmlns:a16="http://schemas.microsoft.com/office/drawing/2014/main" id="{D60345CB-015B-4BCA-BE9F-A96AFE470007}"/>
                      </a:ext>
                    </a:extLst>
                  </p:cNvPr>
                  <p:cNvSpPr>
                    <a:spLocks noChangeArrowheads="1"/>
                  </p:cNvSpPr>
                  <p:nvPr/>
                </p:nvSpPr>
                <p:spPr bwMode="auto">
                  <a:xfrm>
                    <a:off x="4256123" y="1932555"/>
                    <a:ext cx="160305" cy="188709"/>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563" name="TextBox 1562">
                <a:extLst>
                  <a:ext uri="{FF2B5EF4-FFF2-40B4-BE49-F238E27FC236}">
                    <a16:creationId xmlns:a16="http://schemas.microsoft.com/office/drawing/2014/main" id="{E8A0D499-9B54-4524-B3C0-B8CBFADCE242}"/>
                  </a:ext>
                </a:extLst>
              </p:cNvPr>
              <p:cNvSpPr txBox="1"/>
              <p:nvPr/>
            </p:nvSpPr>
            <p:spPr>
              <a:xfrm>
                <a:off x="2531054" y="884329"/>
                <a:ext cx="809958" cy="569387"/>
              </a:xfrm>
              <a:prstGeom prst="rect">
                <a:avLst/>
              </a:prstGeom>
              <a:noFill/>
              <a:ln w="22225">
                <a:noFill/>
              </a:ln>
            </p:spPr>
            <p:txBody>
              <a:bodyPr wrap="square" rtlCol="0">
                <a:spAutoFit/>
              </a:bodyPr>
              <a:lstStyle/>
              <a:p>
                <a:pPr algn="ctr"/>
                <a:r>
                  <a:rPr lang="en-US" sz="1000" dirty="0">
                    <a:ln>
                      <a:solidFill>
                        <a:schemeClr val="bg1"/>
                      </a:solidFill>
                    </a:ln>
                    <a:solidFill>
                      <a:schemeClr val="bg1"/>
                    </a:solidFill>
                    <a:effectLst>
                      <a:outerShdw blurRad="50800" dist="38100" dir="2700000" algn="tl" rotWithShape="0">
                        <a:prstClr val="black">
                          <a:alpha val="40000"/>
                        </a:prstClr>
                      </a:outerShdw>
                    </a:effectLst>
                  </a:rPr>
                  <a:t>WS Org</a:t>
                </a:r>
              </a:p>
              <a:p>
                <a:endParaRPr lang="en-US" sz="20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sp>
            <p:nvSpPr>
              <p:cNvPr id="1564" name="TextBox 1563">
                <a:extLst>
                  <a:ext uri="{FF2B5EF4-FFF2-40B4-BE49-F238E27FC236}">
                    <a16:creationId xmlns:a16="http://schemas.microsoft.com/office/drawing/2014/main" id="{58421149-F8F5-4D3C-8CED-70FABCF3A335}"/>
                  </a:ext>
                </a:extLst>
              </p:cNvPr>
              <p:cNvSpPr txBox="1">
                <a:spLocks/>
              </p:cNvSpPr>
              <p:nvPr/>
            </p:nvSpPr>
            <p:spPr>
              <a:xfrm rot="11586470">
                <a:off x="3263345" y="704366"/>
                <a:ext cx="744694" cy="744692"/>
              </a:xfrm>
              <a:prstGeom prst="rect">
                <a:avLst/>
              </a:prstGeom>
              <a:noFill/>
              <a:ln w="19050">
                <a:noFill/>
              </a:ln>
              <a:effectLst>
                <a:glow rad="127000">
                  <a:schemeClr val="bg1">
                    <a:lumMod val="95000"/>
                  </a:schemeClr>
                </a:glow>
                <a:outerShdw blurRad="50800" dist="38100" dir="5400000" algn="t" rotWithShape="0">
                  <a:schemeClr val="bg1">
                    <a:lumMod val="95000"/>
                    <a:alpha val="40000"/>
                  </a:schemeClr>
                </a:outerShdw>
              </a:effectLst>
            </p:spPr>
            <p:txBody>
              <a:bodyPr wrap="square" rtlCol="0">
                <a:prstTxWarp prst="textCircle">
                  <a:avLst>
                    <a:gd name="adj" fmla="val 15444793"/>
                  </a:avLst>
                </a:prstTxWarp>
                <a:noAutofit/>
              </a:bodyPr>
              <a:lstStyle/>
              <a:p>
                <a:r>
                  <a:rPr lang="en-US" sz="800" dirty="0">
                    <a:effectLst>
                      <a:outerShdw blurRad="50800" dist="38100" dir="2700000" algn="tl" rotWithShape="0">
                        <a:prstClr val="black">
                          <a:alpha val="40000"/>
                        </a:prstClr>
                      </a:outerShdw>
                    </a:effectLst>
                  </a:rPr>
                  <a:t>Basin Water Quality Council</a:t>
                </a:r>
              </a:p>
            </p:txBody>
          </p:sp>
          <p:grpSp>
            <p:nvGrpSpPr>
              <p:cNvPr id="1330" name="Group 1329">
                <a:extLst>
                  <a:ext uri="{FF2B5EF4-FFF2-40B4-BE49-F238E27FC236}">
                    <a16:creationId xmlns:a16="http://schemas.microsoft.com/office/drawing/2014/main" id="{AF9C2D0D-BCFA-4575-A95F-14A4A91202AB}"/>
                  </a:ext>
                </a:extLst>
              </p:cNvPr>
              <p:cNvGrpSpPr/>
              <p:nvPr/>
            </p:nvGrpSpPr>
            <p:grpSpPr>
              <a:xfrm>
                <a:off x="3494607" y="866634"/>
                <a:ext cx="651744" cy="2449990"/>
                <a:chOff x="3598396" y="1241966"/>
                <a:chExt cx="651744" cy="2449990"/>
              </a:xfrm>
            </p:grpSpPr>
            <p:sp>
              <p:nvSpPr>
                <p:cNvPr id="124" name="TextBox 123">
                  <a:extLst>
                    <a:ext uri="{FF2B5EF4-FFF2-40B4-BE49-F238E27FC236}">
                      <a16:creationId xmlns:a16="http://schemas.microsoft.com/office/drawing/2014/main" id="{A708C9E9-35C1-46DE-8201-E2AE966F26B7}"/>
                    </a:ext>
                  </a:extLst>
                </p:cNvPr>
                <p:cNvSpPr txBox="1"/>
                <p:nvPr/>
              </p:nvSpPr>
              <p:spPr>
                <a:xfrm>
                  <a:off x="3598396" y="1241966"/>
                  <a:ext cx="346994" cy="369332"/>
                </a:xfrm>
                <a:prstGeom prst="rect">
                  <a:avLst/>
                </a:prstGeom>
                <a:noFill/>
              </p:spPr>
              <p:txBody>
                <a:bodyPr wrap="square" rtlCol="0">
                  <a:spAutoFit/>
                </a:bodyPr>
                <a:lstStyle/>
                <a:p>
                  <a:r>
                    <a:rPr lang="en-US" dirty="0"/>
                    <a:t>6</a:t>
                  </a:r>
                </a:p>
              </p:txBody>
            </p:sp>
            <p:sp>
              <p:nvSpPr>
                <p:cNvPr id="951" name="TextBox 950">
                  <a:extLst>
                    <a:ext uri="{FF2B5EF4-FFF2-40B4-BE49-F238E27FC236}">
                      <a16:creationId xmlns:a16="http://schemas.microsoft.com/office/drawing/2014/main" id="{39266E16-43A3-4EC5-B977-86C7D8D68EF1}"/>
                    </a:ext>
                  </a:extLst>
                </p:cNvPr>
                <p:cNvSpPr txBox="1"/>
                <p:nvPr/>
              </p:nvSpPr>
              <p:spPr>
                <a:xfrm>
                  <a:off x="3614304" y="3322624"/>
                  <a:ext cx="635836" cy="369332"/>
                </a:xfrm>
                <a:prstGeom prst="rect">
                  <a:avLst/>
                </a:prstGeom>
                <a:noFill/>
              </p:spPr>
              <p:txBody>
                <a:bodyPr wrap="square" rtlCol="0">
                  <a:spAutoFit/>
                </a:bodyPr>
                <a:lstStyle/>
                <a:p>
                  <a:r>
                    <a:rPr lang="en-US" dirty="0"/>
                    <a:t>7</a:t>
                  </a:r>
                </a:p>
              </p:txBody>
            </p:sp>
          </p:grpSp>
          <p:grpSp>
            <p:nvGrpSpPr>
              <p:cNvPr id="1661" name="Group 1660">
                <a:extLst>
                  <a:ext uri="{FF2B5EF4-FFF2-40B4-BE49-F238E27FC236}">
                    <a16:creationId xmlns:a16="http://schemas.microsoft.com/office/drawing/2014/main" id="{EF0423ED-4781-4A0C-91BE-769EA8F0443B}"/>
                  </a:ext>
                </a:extLst>
              </p:cNvPr>
              <p:cNvGrpSpPr/>
              <p:nvPr/>
            </p:nvGrpSpPr>
            <p:grpSpPr>
              <a:xfrm>
                <a:off x="3970684" y="1700575"/>
                <a:ext cx="1003748" cy="907088"/>
                <a:chOff x="3703229" y="1234173"/>
                <a:chExt cx="1003748" cy="907088"/>
              </a:xfrm>
            </p:grpSpPr>
            <p:sp>
              <p:nvSpPr>
                <p:cNvPr id="773" name="Oval 772">
                  <a:extLst>
                    <a:ext uri="{FF2B5EF4-FFF2-40B4-BE49-F238E27FC236}">
                      <a16:creationId xmlns:a16="http://schemas.microsoft.com/office/drawing/2014/main" id="{553BA397-292D-45FD-8934-697FD4173201}"/>
                    </a:ext>
                    <a:ext uri="{C183D7F6-B498-43B3-948B-1728B52AA6E4}">
                      <adec:decorative xmlns:adec="http://schemas.microsoft.com/office/drawing/2017/decorative" val="1"/>
                    </a:ext>
                  </a:extLst>
                </p:cNvPr>
                <p:cNvSpPr>
                  <a:spLocks noChangeAspect="1"/>
                </p:cNvSpPr>
                <p:nvPr userDrawn="1"/>
              </p:nvSpPr>
              <p:spPr>
                <a:xfrm>
                  <a:off x="3703229" y="1234173"/>
                  <a:ext cx="856325" cy="856316"/>
                </a:xfrm>
                <a:prstGeom prst="ellipse">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0" name="TextBox 1659">
                  <a:extLst>
                    <a:ext uri="{FF2B5EF4-FFF2-40B4-BE49-F238E27FC236}">
                      <a16:creationId xmlns:a16="http://schemas.microsoft.com/office/drawing/2014/main" id="{C738F4C7-97F4-402F-A543-D71C541DC17D}"/>
                    </a:ext>
                  </a:extLst>
                </p:cNvPr>
                <p:cNvSpPr txBox="1"/>
                <p:nvPr/>
              </p:nvSpPr>
              <p:spPr>
                <a:xfrm>
                  <a:off x="3765569" y="1371820"/>
                  <a:ext cx="941408" cy="769441"/>
                </a:xfrm>
                <a:prstGeom prst="rect">
                  <a:avLst/>
                </a:prstGeom>
                <a:noFill/>
              </p:spPr>
              <p:txBody>
                <a:bodyPr wrap="square" rtlCol="0">
                  <a:spAutoFit/>
                </a:bodyPr>
                <a:lstStyle/>
                <a:p>
                  <a:r>
                    <a:rPr lang="en-US" sz="1500" dirty="0">
                      <a:ln>
                        <a:solidFill>
                          <a:schemeClr val="bg1"/>
                        </a:solidFill>
                      </a:ln>
                      <a:solidFill>
                        <a:schemeClr val="bg1"/>
                      </a:solidFill>
                      <a:effectLst>
                        <a:outerShdw blurRad="50800" dist="38100" dir="5400000" algn="t" rotWithShape="0">
                          <a:prstClr val="black">
                            <a:alpha val="40000"/>
                          </a:prstClr>
                        </a:outerShdw>
                      </a:effectLst>
                    </a:rPr>
                    <a:t>CWSP- NWRPC</a:t>
                  </a:r>
                </a:p>
                <a:p>
                  <a:endParaRPr lang="en-US" sz="14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sp>
            <p:nvSpPr>
              <p:cNvPr id="1671" name="Rectangle: Rounded Corners 1670">
                <a:extLst>
                  <a:ext uri="{FF2B5EF4-FFF2-40B4-BE49-F238E27FC236}">
                    <a16:creationId xmlns:a16="http://schemas.microsoft.com/office/drawing/2014/main" id="{901F0A85-75B3-4FED-AF79-653FD7886A74}"/>
                  </a:ext>
                </a:extLst>
              </p:cNvPr>
              <p:cNvSpPr/>
              <p:nvPr/>
            </p:nvSpPr>
            <p:spPr>
              <a:xfrm>
                <a:off x="2612714" y="2157809"/>
                <a:ext cx="1292511" cy="2013035"/>
              </a:xfrm>
              <a:prstGeom prst="roundRect">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7" name="Arrow: Bent 1676">
                <a:extLst>
                  <a:ext uri="{FF2B5EF4-FFF2-40B4-BE49-F238E27FC236}">
                    <a16:creationId xmlns:a16="http://schemas.microsoft.com/office/drawing/2014/main" id="{DE71522F-9C2A-4035-BE07-AC7BD7030333}"/>
                  </a:ext>
                </a:extLst>
              </p:cNvPr>
              <p:cNvSpPr/>
              <p:nvPr/>
            </p:nvSpPr>
            <p:spPr>
              <a:xfrm flipH="1">
                <a:off x="3933644" y="982742"/>
                <a:ext cx="482223" cy="788805"/>
              </a:xfrm>
              <a:prstGeom prst="bentArrow">
                <a:avLst>
                  <a:gd name="adj1" fmla="val 10030"/>
                  <a:gd name="adj2" fmla="val 23753"/>
                  <a:gd name="adj3" fmla="val 25000"/>
                  <a:gd name="adj4" fmla="val 46245"/>
                </a:avLst>
              </a:prstGeom>
              <a:solidFill>
                <a:srgbClr val="800000"/>
              </a:solidFill>
              <a:ln w="63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8" name="Arrow: Bent 1677">
                <a:extLst>
                  <a:ext uri="{FF2B5EF4-FFF2-40B4-BE49-F238E27FC236}">
                    <a16:creationId xmlns:a16="http://schemas.microsoft.com/office/drawing/2014/main" id="{6B7E41F3-137B-4FFF-A132-0D2A561B62C3}"/>
                  </a:ext>
                </a:extLst>
              </p:cNvPr>
              <p:cNvSpPr/>
              <p:nvPr/>
            </p:nvSpPr>
            <p:spPr>
              <a:xfrm rot="10800000">
                <a:off x="3944817" y="2543814"/>
                <a:ext cx="469180" cy="788805"/>
              </a:xfrm>
              <a:prstGeom prst="bentArrow">
                <a:avLst>
                  <a:gd name="adj1" fmla="val 10030"/>
                  <a:gd name="adj2" fmla="val 23753"/>
                  <a:gd name="adj3" fmla="val 25000"/>
                  <a:gd name="adj4" fmla="val 46245"/>
                </a:avLst>
              </a:prstGeom>
              <a:solidFill>
                <a:srgbClr val="800000"/>
              </a:solidFill>
              <a:ln w="63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78" name="Group 1777">
                <a:extLst>
                  <a:ext uri="{FF2B5EF4-FFF2-40B4-BE49-F238E27FC236}">
                    <a16:creationId xmlns:a16="http://schemas.microsoft.com/office/drawing/2014/main" id="{2F0A1EFB-BFFB-4133-9F26-F6B629BD5351}"/>
                  </a:ext>
                </a:extLst>
              </p:cNvPr>
              <p:cNvGrpSpPr/>
              <p:nvPr/>
            </p:nvGrpSpPr>
            <p:grpSpPr>
              <a:xfrm>
                <a:off x="2510878" y="2189166"/>
                <a:ext cx="1508233" cy="2113700"/>
                <a:chOff x="2510878" y="2189166"/>
                <a:chExt cx="1508233" cy="2113700"/>
              </a:xfrm>
            </p:grpSpPr>
            <p:grpSp>
              <p:nvGrpSpPr>
                <p:cNvPr id="1776" name="Group 1775">
                  <a:extLst>
                    <a:ext uri="{FF2B5EF4-FFF2-40B4-BE49-F238E27FC236}">
                      <a16:creationId xmlns:a16="http://schemas.microsoft.com/office/drawing/2014/main" id="{2211FF76-4241-4659-AC6D-F05DBB5231A4}"/>
                    </a:ext>
                  </a:extLst>
                </p:cNvPr>
                <p:cNvGrpSpPr/>
                <p:nvPr/>
              </p:nvGrpSpPr>
              <p:grpSpPr>
                <a:xfrm>
                  <a:off x="2510878" y="2189166"/>
                  <a:ext cx="1330162" cy="2113700"/>
                  <a:chOff x="284476" y="-92640"/>
                  <a:chExt cx="1330162" cy="2113700"/>
                </a:xfrm>
              </p:grpSpPr>
              <p:grpSp>
                <p:nvGrpSpPr>
                  <p:cNvPr id="1719" name="Group 1718">
                    <a:extLst>
                      <a:ext uri="{FF2B5EF4-FFF2-40B4-BE49-F238E27FC236}">
                        <a16:creationId xmlns:a16="http://schemas.microsoft.com/office/drawing/2014/main" id="{39D61549-1CC5-4A7C-82B8-1C28A2D4F1CD}"/>
                      </a:ext>
                    </a:extLst>
                  </p:cNvPr>
                  <p:cNvGrpSpPr/>
                  <p:nvPr/>
                </p:nvGrpSpPr>
                <p:grpSpPr>
                  <a:xfrm>
                    <a:off x="457873" y="-92640"/>
                    <a:ext cx="1156765" cy="2113700"/>
                    <a:chOff x="2692973" y="118007"/>
                    <a:chExt cx="1156765" cy="2113700"/>
                  </a:xfrm>
                </p:grpSpPr>
                <p:grpSp>
                  <p:nvGrpSpPr>
                    <p:cNvPr id="1720" name="Group 1719">
                      <a:extLst>
                        <a:ext uri="{FF2B5EF4-FFF2-40B4-BE49-F238E27FC236}">
                          <a16:creationId xmlns:a16="http://schemas.microsoft.com/office/drawing/2014/main" id="{AE075647-A257-4EFD-AC82-BA2C26690007}"/>
                        </a:ext>
                      </a:extLst>
                    </p:cNvPr>
                    <p:cNvGrpSpPr/>
                    <p:nvPr/>
                  </p:nvGrpSpPr>
                  <p:grpSpPr>
                    <a:xfrm>
                      <a:off x="3262117" y="118007"/>
                      <a:ext cx="587621" cy="486118"/>
                      <a:chOff x="2126303" y="808702"/>
                      <a:chExt cx="1587372" cy="1313180"/>
                    </a:xfrm>
                  </p:grpSpPr>
                  <p:sp>
                    <p:nvSpPr>
                      <p:cNvPr id="1765" name="Freeform 27">
                        <a:extLst>
                          <a:ext uri="{FF2B5EF4-FFF2-40B4-BE49-F238E27FC236}">
                            <a16:creationId xmlns:a16="http://schemas.microsoft.com/office/drawing/2014/main" id="{77BBF91E-B9D8-4BE4-83CF-B1C1934F5E05}"/>
                          </a:ext>
                        </a:extLst>
                      </p:cNvPr>
                      <p:cNvSpPr>
                        <a:spLocks/>
                      </p:cNvSpPr>
                      <p:nvPr/>
                    </p:nvSpPr>
                    <p:spPr bwMode="auto">
                      <a:xfrm>
                        <a:off x="2155242" y="808702"/>
                        <a:ext cx="1313180" cy="131318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766" name="Group 1765">
                        <a:extLst>
                          <a:ext uri="{FF2B5EF4-FFF2-40B4-BE49-F238E27FC236}">
                            <a16:creationId xmlns:a16="http://schemas.microsoft.com/office/drawing/2014/main" id="{9783DB26-32FD-48FB-98C7-995675492B72}"/>
                          </a:ext>
                        </a:extLst>
                      </p:cNvPr>
                      <p:cNvGrpSpPr/>
                      <p:nvPr/>
                    </p:nvGrpSpPr>
                    <p:grpSpPr>
                      <a:xfrm>
                        <a:off x="2846542" y="1487640"/>
                        <a:ext cx="251143" cy="273352"/>
                        <a:chOff x="4202689" y="1932556"/>
                        <a:chExt cx="267173" cy="290800"/>
                      </a:xfrm>
                    </p:grpSpPr>
                    <p:sp>
                      <p:nvSpPr>
                        <p:cNvPr id="1772" name="Freeform 53">
                          <a:extLst>
                            <a:ext uri="{FF2B5EF4-FFF2-40B4-BE49-F238E27FC236}">
                              <a16:creationId xmlns:a16="http://schemas.microsoft.com/office/drawing/2014/main" id="{32AC0A7A-DA9B-478A-A7F9-276F84C15CB1}"/>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73" name="Freeform 54">
                          <a:extLst>
                            <a:ext uri="{FF2B5EF4-FFF2-40B4-BE49-F238E27FC236}">
                              <a16:creationId xmlns:a16="http://schemas.microsoft.com/office/drawing/2014/main" id="{0EDA9F30-2377-4D43-86D8-BE160C81EB31}"/>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74" name="Oval 55">
                          <a:extLst>
                            <a:ext uri="{FF2B5EF4-FFF2-40B4-BE49-F238E27FC236}">
                              <a16:creationId xmlns:a16="http://schemas.microsoft.com/office/drawing/2014/main" id="{B5F1A089-ADF2-419A-8E06-632115C1B9CE}"/>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67" name="Group 1766">
                        <a:extLst>
                          <a:ext uri="{FF2B5EF4-FFF2-40B4-BE49-F238E27FC236}">
                            <a16:creationId xmlns:a16="http://schemas.microsoft.com/office/drawing/2014/main" id="{4FBFD363-748D-4E9B-9B8D-B448340E25F4}"/>
                          </a:ext>
                        </a:extLst>
                      </p:cNvPr>
                      <p:cNvGrpSpPr/>
                      <p:nvPr/>
                    </p:nvGrpSpPr>
                    <p:grpSpPr>
                      <a:xfrm>
                        <a:off x="2501239" y="1487676"/>
                        <a:ext cx="251143" cy="273352"/>
                        <a:chOff x="4202689" y="1932556"/>
                        <a:chExt cx="267173" cy="290800"/>
                      </a:xfrm>
                    </p:grpSpPr>
                    <p:sp>
                      <p:nvSpPr>
                        <p:cNvPr id="1769" name="Freeform 53">
                          <a:extLst>
                            <a:ext uri="{FF2B5EF4-FFF2-40B4-BE49-F238E27FC236}">
                              <a16:creationId xmlns:a16="http://schemas.microsoft.com/office/drawing/2014/main" id="{E2A716D2-4C29-46E9-B6E3-7A5A3BBDF51B}"/>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70" name="Freeform 54">
                          <a:extLst>
                            <a:ext uri="{FF2B5EF4-FFF2-40B4-BE49-F238E27FC236}">
                              <a16:creationId xmlns:a16="http://schemas.microsoft.com/office/drawing/2014/main" id="{E438E312-4A7A-4997-A6AF-A0B1DBBFBF46}"/>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71" name="Oval 55">
                          <a:extLst>
                            <a:ext uri="{FF2B5EF4-FFF2-40B4-BE49-F238E27FC236}">
                              <a16:creationId xmlns:a16="http://schemas.microsoft.com/office/drawing/2014/main" id="{4491FA78-87B0-4A92-B11C-5FBCD1989628}"/>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768" name="TextBox 1767">
                        <a:extLst>
                          <a:ext uri="{FF2B5EF4-FFF2-40B4-BE49-F238E27FC236}">
                            <a16:creationId xmlns:a16="http://schemas.microsoft.com/office/drawing/2014/main" id="{6BE8F518-C1A7-4599-825F-81329C7AEA81}"/>
                          </a:ext>
                        </a:extLst>
                      </p:cNvPr>
                      <p:cNvSpPr txBox="1"/>
                      <p:nvPr/>
                    </p:nvSpPr>
                    <p:spPr>
                      <a:xfrm>
                        <a:off x="2126303" y="863564"/>
                        <a:ext cx="1587372" cy="1247124"/>
                      </a:xfrm>
                      <a:prstGeom prst="rect">
                        <a:avLst/>
                      </a:prstGeom>
                      <a:noFill/>
                    </p:spPr>
                    <p:txBody>
                      <a:bodyPr wrap="square" rtlCol="0">
                        <a:spAutoFit/>
                      </a:bodyPr>
                      <a:lstStyle/>
                      <a:p>
                        <a:r>
                          <a:rPr lang="en-US" sz="1100" dirty="0">
                            <a:ln>
                              <a:solidFill>
                                <a:schemeClr val="bg1"/>
                              </a:solidFill>
                            </a:ln>
                            <a:solidFill>
                              <a:schemeClr val="bg1"/>
                            </a:solidFill>
                            <a:effectLst>
                              <a:outerShdw blurRad="50800" dist="38100" dir="2700000" algn="tl" rotWithShape="0">
                                <a:prstClr val="black">
                                  <a:alpha val="40000"/>
                                </a:prstClr>
                              </a:outerShdw>
                            </a:effectLst>
                          </a:rPr>
                          <a:t>NRCD</a:t>
                        </a:r>
                      </a:p>
                      <a:p>
                        <a:endParaRPr lang="en-US" sz="12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grpSp>
                  <p:nvGrpSpPr>
                    <p:cNvPr id="1721" name="Group 1720">
                      <a:extLst>
                        <a:ext uri="{FF2B5EF4-FFF2-40B4-BE49-F238E27FC236}">
                          <a16:creationId xmlns:a16="http://schemas.microsoft.com/office/drawing/2014/main" id="{C68D3DAB-B5B6-452D-894E-4EB19BD82639}"/>
                        </a:ext>
                      </a:extLst>
                    </p:cNvPr>
                    <p:cNvGrpSpPr/>
                    <p:nvPr/>
                  </p:nvGrpSpPr>
                  <p:grpSpPr>
                    <a:xfrm>
                      <a:off x="2861985" y="353914"/>
                      <a:ext cx="504004" cy="486118"/>
                      <a:chOff x="1119288" y="1425062"/>
                      <a:chExt cx="1361491" cy="1313180"/>
                    </a:xfrm>
                  </p:grpSpPr>
                  <p:sp>
                    <p:nvSpPr>
                      <p:cNvPr id="1755" name="Freeform 27">
                        <a:extLst>
                          <a:ext uri="{FF2B5EF4-FFF2-40B4-BE49-F238E27FC236}">
                            <a16:creationId xmlns:a16="http://schemas.microsoft.com/office/drawing/2014/main" id="{77E4FA7B-AD30-45D2-8BF0-5E7A804BA91F}"/>
                          </a:ext>
                        </a:extLst>
                      </p:cNvPr>
                      <p:cNvSpPr>
                        <a:spLocks/>
                      </p:cNvSpPr>
                      <p:nvPr/>
                    </p:nvSpPr>
                    <p:spPr bwMode="auto">
                      <a:xfrm>
                        <a:off x="1119288" y="1425062"/>
                        <a:ext cx="1313180" cy="131318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756" name="Group 1755">
                        <a:extLst>
                          <a:ext uri="{FF2B5EF4-FFF2-40B4-BE49-F238E27FC236}">
                            <a16:creationId xmlns:a16="http://schemas.microsoft.com/office/drawing/2014/main" id="{A4F6C3B2-B141-4F58-8613-595A4EE9D7D7}"/>
                          </a:ext>
                        </a:extLst>
                      </p:cNvPr>
                      <p:cNvGrpSpPr/>
                      <p:nvPr/>
                    </p:nvGrpSpPr>
                    <p:grpSpPr>
                      <a:xfrm>
                        <a:off x="1810588" y="2104000"/>
                        <a:ext cx="251143" cy="273352"/>
                        <a:chOff x="4202689" y="1932556"/>
                        <a:chExt cx="267173" cy="290800"/>
                      </a:xfrm>
                    </p:grpSpPr>
                    <p:sp>
                      <p:nvSpPr>
                        <p:cNvPr id="1762" name="Freeform 53">
                          <a:extLst>
                            <a:ext uri="{FF2B5EF4-FFF2-40B4-BE49-F238E27FC236}">
                              <a16:creationId xmlns:a16="http://schemas.microsoft.com/office/drawing/2014/main" id="{654AFA81-490A-47C5-8FBA-F5DD5ED2044B}"/>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63" name="Freeform 54">
                          <a:extLst>
                            <a:ext uri="{FF2B5EF4-FFF2-40B4-BE49-F238E27FC236}">
                              <a16:creationId xmlns:a16="http://schemas.microsoft.com/office/drawing/2014/main" id="{914FD985-D3FD-455E-91F1-9372835A8272}"/>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64" name="Oval 55">
                          <a:extLst>
                            <a:ext uri="{FF2B5EF4-FFF2-40B4-BE49-F238E27FC236}">
                              <a16:creationId xmlns:a16="http://schemas.microsoft.com/office/drawing/2014/main" id="{A1C3D381-8F21-4F1F-A246-7A3E689416F8}"/>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57" name="Group 1756">
                        <a:extLst>
                          <a:ext uri="{FF2B5EF4-FFF2-40B4-BE49-F238E27FC236}">
                            <a16:creationId xmlns:a16="http://schemas.microsoft.com/office/drawing/2014/main" id="{F61D59AE-CE60-4641-B467-970B4562C152}"/>
                          </a:ext>
                        </a:extLst>
                      </p:cNvPr>
                      <p:cNvGrpSpPr/>
                      <p:nvPr/>
                    </p:nvGrpSpPr>
                    <p:grpSpPr>
                      <a:xfrm>
                        <a:off x="1465285" y="2104036"/>
                        <a:ext cx="251143" cy="273352"/>
                        <a:chOff x="4202689" y="1932556"/>
                        <a:chExt cx="267173" cy="290800"/>
                      </a:xfrm>
                    </p:grpSpPr>
                    <p:sp>
                      <p:nvSpPr>
                        <p:cNvPr id="1759" name="Freeform 53">
                          <a:extLst>
                            <a:ext uri="{FF2B5EF4-FFF2-40B4-BE49-F238E27FC236}">
                              <a16:creationId xmlns:a16="http://schemas.microsoft.com/office/drawing/2014/main" id="{6279B150-4C30-4DC8-84D5-607B00B15DFE}"/>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60" name="Freeform 54">
                          <a:extLst>
                            <a:ext uri="{FF2B5EF4-FFF2-40B4-BE49-F238E27FC236}">
                              <a16:creationId xmlns:a16="http://schemas.microsoft.com/office/drawing/2014/main" id="{A21F566B-CAD6-4DC4-B59D-063A7422FF46}"/>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61" name="Oval 55">
                          <a:extLst>
                            <a:ext uri="{FF2B5EF4-FFF2-40B4-BE49-F238E27FC236}">
                              <a16:creationId xmlns:a16="http://schemas.microsoft.com/office/drawing/2014/main" id="{27E02D03-BA95-4CD8-B4F2-F0F936523C12}"/>
                            </a:ext>
                          </a:extLst>
                        </p:cNvPr>
                        <p:cNvSpPr>
                          <a:spLocks noChangeArrowheads="1"/>
                        </p:cNvSpPr>
                        <p:nvPr/>
                      </p:nvSpPr>
                      <p:spPr bwMode="auto">
                        <a:xfrm>
                          <a:off x="4256123" y="1932556"/>
                          <a:ext cx="160305" cy="188710"/>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758" name="TextBox 1757">
                        <a:extLst>
                          <a:ext uri="{FF2B5EF4-FFF2-40B4-BE49-F238E27FC236}">
                            <a16:creationId xmlns:a16="http://schemas.microsoft.com/office/drawing/2014/main" id="{21B2F102-88E6-411A-87CA-BFC750F610CA}"/>
                          </a:ext>
                        </a:extLst>
                      </p:cNvPr>
                      <p:cNvSpPr txBox="1"/>
                      <p:nvPr/>
                    </p:nvSpPr>
                    <p:spPr>
                      <a:xfrm>
                        <a:off x="1191730" y="1443736"/>
                        <a:ext cx="1289049" cy="1247124"/>
                      </a:xfrm>
                      <a:prstGeom prst="rect">
                        <a:avLst/>
                      </a:prstGeom>
                      <a:noFill/>
                    </p:spPr>
                    <p:txBody>
                      <a:bodyPr wrap="square" rtlCol="0">
                        <a:spAutoFit/>
                      </a:bodyPr>
                      <a:lstStyle/>
                      <a:p>
                        <a:r>
                          <a:rPr lang="en-US" sz="1100" dirty="0">
                            <a:ln>
                              <a:solidFill>
                                <a:schemeClr val="bg1"/>
                              </a:solidFill>
                            </a:ln>
                            <a:solidFill>
                              <a:schemeClr val="bg1"/>
                            </a:solidFill>
                            <a:effectLst>
                              <a:outerShdw blurRad="50800" dist="38100" dir="2700000" algn="tl" rotWithShape="0">
                                <a:prstClr val="black">
                                  <a:alpha val="40000"/>
                                </a:prstClr>
                              </a:outerShdw>
                            </a:effectLst>
                          </a:rPr>
                          <a:t>RPC</a:t>
                        </a:r>
                      </a:p>
                      <a:p>
                        <a:endParaRPr lang="en-US" sz="12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sp>
                  <p:nvSpPr>
                    <p:cNvPr id="1722" name="Freeform 27">
                      <a:extLst>
                        <a:ext uri="{FF2B5EF4-FFF2-40B4-BE49-F238E27FC236}">
                          <a16:creationId xmlns:a16="http://schemas.microsoft.com/office/drawing/2014/main" id="{E3D83FD8-FC43-47C2-82E7-B6D25FF63866}"/>
                        </a:ext>
                      </a:extLst>
                    </p:cNvPr>
                    <p:cNvSpPr>
                      <a:spLocks/>
                    </p:cNvSpPr>
                    <p:nvPr/>
                  </p:nvSpPr>
                  <p:spPr bwMode="auto">
                    <a:xfrm>
                      <a:off x="2837097" y="1272437"/>
                      <a:ext cx="486120" cy="486118"/>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723" name="Group 1722">
                      <a:extLst>
                        <a:ext uri="{FF2B5EF4-FFF2-40B4-BE49-F238E27FC236}">
                          <a16:creationId xmlns:a16="http://schemas.microsoft.com/office/drawing/2014/main" id="{AD8A1F1D-8F9E-4299-A998-AD4D343FBBCE}"/>
                        </a:ext>
                      </a:extLst>
                    </p:cNvPr>
                    <p:cNvGrpSpPr/>
                    <p:nvPr/>
                  </p:nvGrpSpPr>
                  <p:grpSpPr>
                    <a:xfrm>
                      <a:off x="3093006" y="1541399"/>
                      <a:ext cx="92970" cy="101191"/>
                      <a:chOff x="4202689" y="1932556"/>
                      <a:chExt cx="267173" cy="290800"/>
                    </a:xfrm>
                  </p:grpSpPr>
                  <p:sp>
                    <p:nvSpPr>
                      <p:cNvPr id="1752" name="Freeform 53">
                        <a:extLst>
                          <a:ext uri="{FF2B5EF4-FFF2-40B4-BE49-F238E27FC236}">
                            <a16:creationId xmlns:a16="http://schemas.microsoft.com/office/drawing/2014/main" id="{6E1A7CF6-96B3-460F-A4D5-D6C1F62744C7}"/>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53" name="Freeform 54">
                        <a:extLst>
                          <a:ext uri="{FF2B5EF4-FFF2-40B4-BE49-F238E27FC236}">
                            <a16:creationId xmlns:a16="http://schemas.microsoft.com/office/drawing/2014/main" id="{F3434617-90A4-448F-A119-ED74569AA9BC}"/>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54" name="Oval 55">
                        <a:extLst>
                          <a:ext uri="{FF2B5EF4-FFF2-40B4-BE49-F238E27FC236}">
                            <a16:creationId xmlns:a16="http://schemas.microsoft.com/office/drawing/2014/main" id="{B8A72562-C393-498F-9B54-EF7C076D77B2}"/>
                          </a:ext>
                        </a:extLst>
                      </p:cNvPr>
                      <p:cNvSpPr>
                        <a:spLocks noChangeArrowheads="1"/>
                      </p:cNvSpPr>
                      <p:nvPr/>
                    </p:nvSpPr>
                    <p:spPr bwMode="auto">
                      <a:xfrm>
                        <a:off x="4256123" y="1932556"/>
                        <a:ext cx="160305" cy="188710"/>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24" name="Group 1723">
                      <a:extLst>
                        <a:ext uri="{FF2B5EF4-FFF2-40B4-BE49-F238E27FC236}">
                          <a16:creationId xmlns:a16="http://schemas.microsoft.com/office/drawing/2014/main" id="{05091646-3C8A-4029-8926-D4471A3D6AB2}"/>
                        </a:ext>
                      </a:extLst>
                    </p:cNvPr>
                    <p:cNvGrpSpPr/>
                    <p:nvPr/>
                  </p:nvGrpSpPr>
                  <p:grpSpPr>
                    <a:xfrm>
                      <a:off x="2965180" y="1541412"/>
                      <a:ext cx="92970" cy="101191"/>
                      <a:chOff x="4202689" y="1932556"/>
                      <a:chExt cx="267173" cy="290800"/>
                    </a:xfrm>
                  </p:grpSpPr>
                  <p:sp>
                    <p:nvSpPr>
                      <p:cNvPr id="1749" name="Freeform 53">
                        <a:extLst>
                          <a:ext uri="{FF2B5EF4-FFF2-40B4-BE49-F238E27FC236}">
                            <a16:creationId xmlns:a16="http://schemas.microsoft.com/office/drawing/2014/main" id="{C64CFB63-10E0-442E-BB1A-7B712697D076}"/>
                          </a:ext>
                        </a:extLst>
                      </p:cNvPr>
                      <p:cNvSpPr>
                        <a:spLocks/>
                      </p:cNvSpPr>
                      <p:nvPr/>
                    </p:nvSpPr>
                    <p:spPr bwMode="auto">
                      <a:xfrm>
                        <a:off x="4202689" y="2108892"/>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50" name="Freeform 54">
                        <a:extLst>
                          <a:ext uri="{FF2B5EF4-FFF2-40B4-BE49-F238E27FC236}">
                            <a16:creationId xmlns:a16="http://schemas.microsoft.com/office/drawing/2014/main" id="{772BDAA0-2A82-431F-A300-9875109A5874}"/>
                          </a:ext>
                        </a:extLst>
                      </p:cNvPr>
                      <p:cNvSpPr>
                        <a:spLocks/>
                      </p:cNvSpPr>
                      <p:nvPr/>
                    </p:nvSpPr>
                    <p:spPr bwMode="auto">
                      <a:xfrm>
                        <a:off x="4323619" y="2108892"/>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51" name="Oval 55">
                        <a:extLst>
                          <a:ext uri="{FF2B5EF4-FFF2-40B4-BE49-F238E27FC236}">
                            <a16:creationId xmlns:a16="http://schemas.microsoft.com/office/drawing/2014/main" id="{F640A738-BD50-4F62-801A-9B8F93D08BD7}"/>
                          </a:ext>
                        </a:extLst>
                      </p:cNvPr>
                      <p:cNvSpPr>
                        <a:spLocks noChangeArrowheads="1"/>
                      </p:cNvSpPr>
                      <p:nvPr/>
                    </p:nvSpPr>
                    <p:spPr bwMode="auto">
                      <a:xfrm>
                        <a:off x="4256123" y="1932556"/>
                        <a:ext cx="160305" cy="188710"/>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725" name="TextBox 1724">
                      <a:extLst>
                        <a:ext uri="{FF2B5EF4-FFF2-40B4-BE49-F238E27FC236}">
                          <a16:creationId xmlns:a16="http://schemas.microsoft.com/office/drawing/2014/main" id="{E631FD1F-26DB-48FD-862A-28A70BA6CE57}"/>
                        </a:ext>
                      </a:extLst>
                    </p:cNvPr>
                    <p:cNvSpPr txBox="1"/>
                    <p:nvPr/>
                  </p:nvSpPr>
                  <p:spPr>
                    <a:xfrm>
                      <a:off x="2830399" y="1300137"/>
                      <a:ext cx="593992" cy="569387"/>
                    </a:xfrm>
                    <a:prstGeom prst="rect">
                      <a:avLst/>
                    </a:prstGeom>
                    <a:noFill/>
                    <a:ln w="22225">
                      <a:noFill/>
                    </a:ln>
                  </p:spPr>
                  <p:txBody>
                    <a:bodyPr wrap="square" rtlCol="0">
                      <a:spAutoFit/>
                    </a:bodyPr>
                    <a:lstStyle/>
                    <a:p>
                      <a:r>
                        <a:rPr lang="en-US" sz="1100" dirty="0">
                          <a:ln>
                            <a:solidFill>
                              <a:schemeClr val="bg1"/>
                            </a:solidFill>
                          </a:ln>
                          <a:solidFill>
                            <a:schemeClr val="bg1"/>
                          </a:solidFill>
                          <a:effectLst>
                            <a:outerShdw blurRad="50800" dist="38100" dir="2700000" algn="tl" rotWithShape="0">
                              <a:prstClr val="black">
                                <a:alpha val="40000"/>
                              </a:prstClr>
                            </a:outerShdw>
                          </a:effectLst>
                        </a:rPr>
                        <a:t>Muni</a:t>
                      </a:r>
                    </a:p>
                    <a:p>
                      <a:endParaRPr lang="en-US" sz="20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nvGrpSpPr>
                    <p:cNvPr id="1726" name="Group 1725">
                      <a:extLst>
                        <a:ext uri="{FF2B5EF4-FFF2-40B4-BE49-F238E27FC236}">
                          <a16:creationId xmlns:a16="http://schemas.microsoft.com/office/drawing/2014/main" id="{676DD86D-A49C-4DE5-B13A-BF50CF0AEED1}"/>
                        </a:ext>
                      </a:extLst>
                    </p:cNvPr>
                    <p:cNvGrpSpPr/>
                    <p:nvPr/>
                  </p:nvGrpSpPr>
                  <p:grpSpPr>
                    <a:xfrm>
                      <a:off x="3205069" y="621703"/>
                      <a:ext cx="504298" cy="895769"/>
                      <a:chOff x="1972194" y="2169364"/>
                      <a:chExt cx="1362285" cy="2419793"/>
                    </a:xfrm>
                  </p:grpSpPr>
                  <p:sp>
                    <p:nvSpPr>
                      <p:cNvPr id="1747" name="Freeform 44">
                        <a:extLst>
                          <a:ext uri="{FF2B5EF4-FFF2-40B4-BE49-F238E27FC236}">
                            <a16:creationId xmlns:a16="http://schemas.microsoft.com/office/drawing/2014/main" id="{A703D713-C749-4611-8D5A-02D8B05688C5}"/>
                          </a:ext>
                          <a:ext uri="{C183D7F6-B498-43B3-948B-1728B52AA6E4}">
                            <adec:decorative xmlns:adec="http://schemas.microsoft.com/office/drawing/2017/decorative" val="1"/>
                          </a:ext>
                        </a:extLst>
                      </p:cNvPr>
                      <p:cNvSpPr>
                        <a:spLocks/>
                      </p:cNvSpPr>
                      <p:nvPr userDrawn="1"/>
                    </p:nvSpPr>
                    <p:spPr bwMode="auto">
                      <a:xfrm>
                        <a:off x="1974879" y="2169364"/>
                        <a:ext cx="1359600" cy="1192731"/>
                      </a:xfrm>
                      <a:custGeom>
                        <a:avLst/>
                        <a:gdLst>
                          <a:gd name="T0" fmla="*/ 40 w 177"/>
                          <a:gd name="T1" fmla="*/ 177 h 177"/>
                          <a:gd name="T2" fmla="*/ 0 w 177"/>
                          <a:gd name="T3" fmla="*/ 177 h 177"/>
                          <a:gd name="T4" fmla="*/ 177 w 177"/>
                          <a:gd name="T5" fmla="*/ 0 h 177"/>
                          <a:gd name="T6" fmla="*/ 177 w 177"/>
                          <a:gd name="T7" fmla="*/ 40 h 177"/>
                          <a:gd name="T8" fmla="*/ 40 w 177"/>
                          <a:gd name="T9" fmla="*/ 177 h 177"/>
                        </a:gdLst>
                        <a:ahLst/>
                        <a:cxnLst>
                          <a:cxn ang="0">
                            <a:pos x="T0" y="T1"/>
                          </a:cxn>
                          <a:cxn ang="0">
                            <a:pos x="T2" y="T3"/>
                          </a:cxn>
                          <a:cxn ang="0">
                            <a:pos x="T4" y="T5"/>
                          </a:cxn>
                          <a:cxn ang="0">
                            <a:pos x="T6" y="T7"/>
                          </a:cxn>
                          <a:cxn ang="0">
                            <a:pos x="T8" y="T9"/>
                          </a:cxn>
                        </a:cxnLst>
                        <a:rect l="0" t="0" r="r" b="b"/>
                        <a:pathLst>
                          <a:path w="177" h="177">
                            <a:moveTo>
                              <a:pt x="40" y="177"/>
                            </a:moveTo>
                            <a:cubicBezTo>
                              <a:pt x="0" y="177"/>
                              <a:pt x="0" y="177"/>
                              <a:pt x="0" y="177"/>
                            </a:cubicBezTo>
                            <a:cubicBezTo>
                              <a:pt x="0" y="80"/>
                              <a:pt x="79" y="0"/>
                              <a:pt x="177" y="0"/>
                            </a:cubicBezTo>
                            <a:cubicBezTo>
                              <a:pt x="177" y="40"/>
                              <a:pt x="177" y="40"/>
                              <a:pt x="177" y="40"/>
                            </a:cubicBezTo>
                            <a:cubicBezTo>
                              <a:pt x="102" y="40"/>
                              <a:pt x="40" y="102"/>
                              <a:pt x="40" y="177"/>
                            </a:cubicBezTo>
                            <a:close/>
                          </a:path>
                        </a:pathLst>
                      </a:custGeom>
                      <a:solidFill>
                        <a:srgbClr val="EC8874"/>
                      </a:solidFill>
                      <a:ln>
                        <a:noFill/>
                      </a:ln>
                    </p:spPr>
                    <p:txBody>
                      <a:bodyPr vert="horz" wrap="square" lIns="91440" tIns="45720" rIns="91440" bIns="45720" numCol="1" anchor="t" anchorCtr="0" compatLnSpc="1">
                        <a:prstTxWarp prst="textNoShape">
                          <a:avLst/>
                        </a:prstTxWarp>
                      </a:bodyPr>
                      <a:lstStyle/>
                      <a:p>
                        <a:endParaRPr lang="en-US" sz="2000" dirty="0"/>
                      </a:p>
                    </p:txBody>
                  </p:sp>
                  <p:sp>
                    <p:nvSpPr>
                      <p:cNvPr id="1748" name="Freeform 54">
                        <a:extLst>
                          <a:ext uri="{FF2B5EF4-FFF2-40B4-BE49-F238E27FC236}">
                            <a16:creationId xmlns:a16="http://schemas.microsoft.com/office/drawing/2014/main" id="{B20CD8D4-143E-40D9-B13A-1DFD661A727E}"/>
                          </a:ext>
                          <a:ext uri="{C183D7F6-B498-43B3-948B-1728B52AA6E4}">
                            <adec:decorative xmlns:adec="http://schemas.microsoft.com/office/drawing/2017/decorative" val="1"/>
                          </a:ext>
                        </a:extLst>
                      </p:cNvPr>
                      <p:cNvSpPr>
                        <a:spLocks/>
                      </p:cNvSpPr>
                      <p:nvPr userDrawn="1"/>
                    </p:nvSpPr>
                    <p:spPr bwMode="auto">
                      <a:xfrm>
                        <a:off x="1972194" y="3365520"/>
                        <a:ext cx="1242356" cy="1223637"/>
                      </a:xfrm>
                      <a:custGeom>
                        <a:avLst/>
                        <a:gdLst>
                          <a:gd name="T0" fmla="*/ 177 w 177"/>
                          <a:gd name="T1" fmla="*/ 177 h 177"/>
                          <a:gd name="T2" fmla="*/ 0 w 177"/>
                          <a:gd name="T3" fmla="*/ 0 h 177"/>
                          <a:gd name="T4" fmla="*/ 40 w 177"/>
                          <a:gd name="T5" fmla="*/ 0 h 177"/>
                          <a:gd name="T6" fmla="*/ 177 w 177"/>
                          <a:gd name="T7" fmla="*/ 137 h 177"/>
                          <a:gd name="T8" fmla="*/ 177 w 177"/>
                          <a:gd name="T9" fmla="*/ 177 h 177"/>
                        </a:gdLst>
                        <a:ahLst/>
                        <a:cxnLst>
                          <a:cxn ang="0">
                            <a:pos x="T0" y="T1"/>
                          </a:cxn>
                          <a:cxn ang="0">
                            <a:pos x="T2" y="T3"/>
                          </a:cxn>
                          <a:cxn ang="0">
                            <a:pos x="T4" y="T5"/>
                          </a:cxn>
                          <a:cxn ang="0">
                            <a:pos x="T6" y="T7"/>
                          </a:cxn>
                          <a:cxn ang="0">
                            <a:pos x="T8" y="T9"/>
                          </a:cxn>
                        </a:cxnLst>
                        <a:rect l="0" t="0" r="r" b="b"/>
                        <a:pathLst>
                          <a:path w="177" h="177">
                            <a:moveTo>
                              <a:pt x="177" y="177"/>
                            </a:moveTo>
                            <a:cubicBezTo>
                              <a:pt x="79" y="177"/>
                              <a:pt x="0" y="98"/>
                              <a:pt x="0" y="0"/>
                            </a:cubicBezTo>
                            <a:cubicBezTo>
                              <a:pt x="40" y="0"/>
                              <a:pt x="40" y="0"/>
                              <a:pt x="40" y="0"/>
                            </a:cubicBezTo>
                            <a:cubicBezTo>
                              <a:pt x="40" y="76"/>
                              <a:pt x="102" y="137"/>
                              <a:pt x="177" y="137"/>
                            </a:cubicBezTo>
                            <a:lnTo>
                              <a:pt x="177" y="177"/>
                            </a:lnTo>
                            <a:close/>
                          </a:path>
                        </a:pathLst>
                      </a:custGeom>
                      <a:solidFill>
                        <a:srgbClr val="EC8874"/>
                      </a:solidFill>
                      <a:ln>
                        <a:noFill/>
                      </a:ln>
                    </p:spPr>
                    <p:txBody>
                      <a:bodyPr vert="horz" wrap="square" lIns="91440" tIns="45720" rIns="91440" bIns="45720" numCol="1" anchor="t" anchorCtr="0" compatLnSpc="1">
                        <a:prstTxWarp prst="textNoShape">
                          <a:avLst/>
                        </a:prstTxWarp>
                      </a:bodyPr>
                      <a:lstStyle/>
                      <a:p>
                        <a:endParaRPr lang="en-US" sz="2000" dirty="0"/>
                      </a:p>
                    </p:txBody>
                  </p:sp>
                </p:grpSp>
                <p:sp>
                  <p:nvSpPr>
                    <p:cNvPr id="1727" name="Freeform 27">
                      <a:extLst>
                        <a:ext uri="{FF2B5EF4-FFF2-40B4-BE49-F238E27FC236}">
                          <a16:creationId xmlns:a16="http://schemas.microsoft.com/office/drawing/2014/main" id="{82889446-444E-4132-83C7-F136FB67F50F}"/>
                        </a:ext>
                      </a:extLst>
                    </p:cNvPr>
                    <p:cNvSpPr>
                      <a:spLocks/>
                    </p:cNvSpPr>
                    <p:nvPr/>
                  </p:nvSpPr>
                  <p:spPr bwMode="auto">
                    <a:xfrm>
                      <a:off x="3268178" y="1541399"/>
                      <a:ext cx="486120" cy="486118"/>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728" name="Group 1727">
                      <a:extLst>
                        <a:ext uri="{FF2B5EF4-FFF2-40B4-BE49-F238E27FC236}">
                          <a16:creationId xmlns:a16="http://schemas.microsoft.com/office/drawing/2014/main" id="{992CAD8A-6C33-455A-A0BD-80AF1BFC808A}"/>
                        </a:ext>
                      </a:extLst>
                    </p:cNvPr>
                    <p:cNvGrpSpPr/>
                    <p:nvPr/>
                  </p:nvGrpSpPr>
                  <p:grpSpPr>
                    <a:xfrm>
                      <a:off x="3464176" y="1869445"/>
                      <a:ext cx="92970" cy="101190"/>
                      <a:chOff x="4202689" y="1953085"/>
                      <a:chExt cx="267173" cy="290800"/>
                    </a:xfrm>
                  </p:grpSpPr>
                  <p:sp>
                    <p:nvSpPr>
                      <p:cNvPr id="1744" name="Freeform 53">
                        <a:extLst>
                          <a:ext uri="{FF2B5EF4-FFF2-40B4-BE49-F238E27FC236}">
                            <a16:creationId xmlns:a16="http://schemas.microsoft.com/office/drawing/2014/main" id="{86E57B2E-721F-4D5C-B6E8-B6E97796AFA3}"/>
                          </a:ext>
                        </a:extLst>
                      </p:cNvPr>
                      <p:cNvSpPr>
                        <a:spLocks/>
                      </p:cNvSpPr>
                      <p:nvPr/>
                    </p:nvSpPr>
                    <p:spPr bwMode="auto">
                      <a:xfrm>
                        <a:off x="4202689" y="2129421"/>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45" name="Freeform 54">
                        <a:extLst>
                          <a:ext uri="{FF2B5EF4-FFF2-40B4-BE49-F238E27FC236}">
                            <a16:creationId xmlns:a16="http://schemas.microsoft.com/office/drawing/2014/main" id="{6999FF05-09D6-45F9-A66B-614880732D8E}"/>
                          </a:ext>
                        </a:extLst>
                      </p:cNvPr>
                      <p:cNvSpPr>
                        <a:spLocks/>
                      </p:cNvSpPr>
                      <p:nvPr/>
                    </p:nvSpPr>
                    <p:spPr bwMode="auto">
                      <a:xfrm>
                        <a:off x="4323619" y="2129421"/>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46" name="Oval 55">
                        <a:extLst>
                          <a:ext uri="{FF2B5EF4-FFF2-40B4-BE49-F238E27FC236}">
                            <a16:creationId xmlns:a16="http://schemas.microsoft.com/office/drawing/2014/main" id="{BC0331E5-2073-4C36-9A81-E1CA60F52C1D}"/>
                          </a:ext>
                        </a:extLst>
                      </p:cNvPr>
                      <p:cNvSpPr>
                        <a:spLocks noChangeArrowheads="1"/>
                      </p:cNvSpPr>
                      <p:nvPr/>
                    </p:nvSpPr>
                    <p:spPr bwMode="auto">
                      <a:xfrm>
                        <a:off x="4256124" y="1953085"/>
                        <a:ext cx="160304" cy="188711"/>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1729" name="TextBox 1728">
                      <a:extLst>
                        <a:ext uri="{FF2B5EF4-FFF2-40B4-BE49-F238E27FC236}">
                          <a16:creationId xmlns:a16="http://schemas.microsoft.com/office/drawing/2014/main" id="{A16C2C34-4B6E-4AF0-BAA1-1D8503988B78}"/>
                        </a:ext>
                      </a:extLst>
                    </p:cNvPr>
                    <p:cNvSpPr txBox="1"/>
                    <p:nvPr/>
                  </p:nvSpPr>
                  <p:spPr>
                    <a:xfrm>
                      <a:off x="3203198" y="1523821"/>
                      <a:ext cx="614238" cy="707886"/>
                    </a:xfrm>
                    <a:prstGeom prst="rect">
                      <a:avLst/>
                    </a:prstGeom>
                    <a:noFill/>
                  </p:spPr>
                  <p:txBody>
                    <a:bodyPr wrap="square" rtlCol="0">
                      <a:spAutoFit/>
                    </a:bodyPr>
                    <a:lstStyle/>
                    <a:p>
                      <a:pPr algn="ctr"/>
                      <a:r>
                        <a:rPr lang="en-US" sz="1000" dirty="0">
                          <a:ln>
                            <a:solidFill>
                              <a:schemeClr val="bg1"/>
                            </a:solidFill>
                          </a:ln>
                          <a:solidFill>
                            <a:schemeClr val="bg1"/>
                          </a:solidFill>
                          <a:effectLst>
                            <a:outerShdw blurRad="50800" dist="38100" dir="2700000" algn="tl" rotWithShape="0">
                              <a:prstClr val="black">
                                <a:alpha val="40000"/>
                              </a:prstClr>
                            </a:outerShdw>
                          </a:effectLst>
                        </a:rPr>
                        <a:t>Cons</a:t>
                      </a:r>
                    </a:p>
                    <a:p>
                      <a:pPr algn="ctr"/>
                      <a:r>
                        <a:rPr lang="en-US" sz="1000" dirty="0">
                          <a:ln>
                            <a:solidFill>
                              <a:schemeClr val="bg1"/>
                            </a:solidFill>
                          </a:ln>
                          <a:solidFill>
                            <a:schemeClr val="bg1"/>
                          </a:solidFill>
                          <a:effectLst>
                            <a:outerShdw blurRad="50800" dist="38100" dir="2700000" algn="tl" rotWithShape="0">
                              <a:prstClr val="black">
                                <a:alpha val="40000"/>
                              </a:prstClr>
                            </a:outerShdw>
                          </a:effectLst>
                        </a:rPr>
                        <a:t>Org</a:t>
                      </a:r>
                    </a:p>
                    <a:p>
                      <a:endParaRPr lang="en-US" sz="20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cxnSp>
                  <p:nvCxnSpPr>
                    <p:cNvPr id="1730" name="Straight Connector 1729">
                      <a:extLst>
                        <a:ext uri="{FF2B5EF4-FFF2-40B4-BE49-F238E27FC236}">
                          <a16:creationId xmlns:a16="http://schemas.microsoft.com/office/drawing/2014/main" id="{57E2EF2F-4957-45BA-A825-64B9DF286E2D}"/>
                        </a:ext>
                      </a:extLst>
                    </p:cNvPr>
                    <p:cNvCxnSpPr/>
                    <p:nvPr/>
                  </p:nvCxnSpPr>
                  <p:spPr>
                    <a:xfrm flipH="1" flipV="1">
                      <a:off x="3554184" y="589205"/>
                      <a:ext cx="2966" cy="46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1" name="Straight Connector 1730">
                      <a:extLst>
                        <a:ext uri="{FF2B5EF4-FFF2-40B4-BE49-F238E27FC236}">
                          <a16:creationId xmlns:a16="http://schemas.microsoft.com/office/drawing/2014/main" id="{1F02DB27-E268-41AB-A899-9DAE4B43A953}"/>
                        </a:ext>
                      </a:extLst>
                    </p:cNvPr>
                    <p:cNvCxnSpPr>
                      <a:cxnSpLocks/>
                    </p:cNvCxnSpPr>
                    <p:nvPr/>
                  </p:nvCxnSpPr>
                  <p:spPr>
                    <a:xfrm flipH="1" flipV="1">
                      <a:off x="3248669" y="781811"/>
                      <a:ext cx="36501" cy="25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2" name="Straight Connector 1731">
                      <a:extLst>
                        <a:ext uri="{FF2B5EF4-FFF2-40B4-BE49-F238E27FC236}">
                          <a16:creationId xmlns:a16="http://schemas.microsoft.com/office/drawing/2014/main" id="{A4168C60-D0BB-46A5-A45A-73057D6B33B0}"/>
                        </a:ext>
                      </a:extLst>
                    </p:cNvPr>
                    <p:cNvCxnSpPr>
                      <a:cxnSpLocks/>
                    </p:cNvCxnSpPr>
                    <p:nvPr/>
                  </p:nvCxnSpPr>
                  <p:spPr>
                    <a:xfrm flipH="1" flipV="1">
                      <a:off x="3539466" y="1506930"/>
                      <a:ext cx="0" cy="43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3" name="Straight Connector 1732">
                      <a:extLst>
                        <a:ext uri="{FF2B5EF4-FFF2-40B4-BE49-F238E27FC236}">
                          <a16:creationId xmlns:a16="http://schemas.microsoft.com/office/drawing/2014/main" id="{CE15D594-35FA-4D1D-BDAD-40840E808ED4}"/>
                        </a:ext>
                      </a:extLst>
                    </p:cNvPr>
                    <p:cNvCxnSpPr>
                      <a:cxnSpLocks/>
                    </p:cNvCxnSpPr>
                    <p:nvPr/>
                  </p:nvCxnSpPr>
                  <p:spPr>
                    <a:xfrm flipV="1">
                      <a:off x="3248669" y="1326639"/>
                      <a:ext cx="28923" cy="22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4" name="Straight Connector 1733">
                      <a:extLst>
                        <a:ext uri="{FF2B5EF4-FFF2-40B4-BE49-F238E27FC236}">
                          <a16:creationId xmlns:a16="http://schemas.microsoft.com/office/drawing/2014/main" id="{481AF0AA-9D56-4691-882B-E7FBF7B86D9D}"/>
                        </a:ext>
                      </a:extLst>
                    </p:cNvPr>
                    <p:cNvCxnSpPr>
                      <a:cxnSpLocks/>
                    </p:cNvCxnSpPr>
                    <p:nvPr/>
                  </p:nvCxnSpPr>
                  <p:spPr>
                    <a:xfrm flipH="1" flipV="1">
                      <a:off x="3163111" y="1087999"/>
                      <a:ext cx="34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35" name="Freeform 27">
                      <a:extLst>
                        <a:ext uri="{FF2B5EF4-FFF2-40B4-BE49-F238E27FC236}">
                          <a16:creationId xmlns:a16="http://schemas.microsoft.com/office/drawing/2014/main" id="{3D612007-F482-4EA3-A051-537A6E186195}"/>
                        </a:ext>
                      </a:extLst>
                    </p:cNvPr>
                    <p:cNvSpPr>
                      <a:spLocks/>
                    </p:cNvSpPr>
                    <p:nvPr/>
                  </p:nvSpPr>
                  <p:spPr bwMode="auto">
                    <a:xfrm>
                      <a:off x="2692973" y="807482"/>
                      <a:ext cx="486120" cy="486118"/>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800000"/>
                        </a:gs>
                        <a:gs pos="50000">
                          <a:srgbClr val="EC8874"/>
                        </a:gs>
                        <a:gs pos="100000">
                          <a:schemeClr val="accent6">
                            <a:lumMod val="20000"/>
                            <a:lumOff val="80000"/>
                          </a:schemeClr>
                        </a:gs>
                      </a:gsLst>
                      <a:lin ang="7800000" scaled="0"/>
                    </a:gradFill>
                    <a:ln w="22225" cap="flat">
                      <a:solidFill>
                        <a:schemeClr val="bg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736" name="Group 1735">
                      <a:extLst>
                        <a:ext uri="{FF2B5EF4-FFF2-40B4-BE49-F238E27FC236}">
                          <a16:creationId xmlns:a16="http://schemas.microsoft.com/office/drawing/2014/main" id="{E7CFEADA-433C-4FAC-B0E7-3A4B4FD513BD}"/>
                        </a:ext>
                      </a:extLst>
                    </p:cNvPr>
                    <p:cNvGrpSpPr/>
                    <p:nvPr/>
                  </p:nvGrpSpPr>
                  <p:grpSpPr>
                    <a:xfrm>
                      <a:off x="2948882" y="1094075"/>
                      <a:ext cx="92970" cy="101191"/>
                      <a:chOff x="4202689" y="1932556"/>
                      <a:chExt cx="267173" cy="290801"/>
                    </a:xfrm>
                  </p:grpSpPr>
                  <p:sp>
                    <p:nvSpPr>
                      <p:cNvPr id="1741" name="Freeform 53">
                        <a:extLst>
                          <a:ext uri="{FF2B5EF4-FFF2-40B4-BE49-F238E27FC236}">
                            <a16:creationId xmlns:a16="http://schemas.microsoft.com/office/drawing/2014/main" id="{4A88FA2A-EDBC-4006-83B3-3ABFD92C81E3}"/>
                          </a:ext>
                        </a:extLst>
                      </p:cNvPr>
                      <p:cNvSpPr>
                        <a:spLocks/>
                      </p:cNvSpPr>
                      <p:nvPr/>
                    </p:nvSpPr>
                    <p:spPr bwMode="auto">
                      <a:xfrm>
                        <a:off x="4202689" y="2108893"/>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42" name="Freeform 54">
                        <a:extLst>
                          <a:ext uri="{FF2B5EF4-FFF2-40B4-BE49-F238E27FC236}">
                            <a16:creationId xmlns:a16="http://schemas.microsoft.com/office/drawing/2014/main" id="{F2A2FC94-841D-40D9-ADD8-8D4AA7A1878B}"/>
                          </a:ext>
                        </a:extLst>
                      </p:cNvPr>
                      <p:cNvSpPr>
                        <a:spLocks/>
                      </p:cNvSpPr>
                      <p:nvPr/>
                    </p:nvSpPr>
                    <p:spPr bwMode="auto">
                      <a:xfrm>
                        <a:off x="4323619" y="2108893"/>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43" name="Oval 55">
                        <a:extLst>
                          <a:ext uri="{FF2B5EF4-FFF2-40B4-BE49-F238E27FC236}">
                            <a16:creationId xmlns:a16="http://schemas.microsoft.com/office/drawing/2014/main" id="{9D6F6241-E19D-4869-B54B-7FB88026C63A}"/>
                          </a:ext>
                        </a:extLst>
                      </p:cNvPr>
                      <p:cNvSpPr>
                        <a:spLocks noChangeArrowheads="1"/>
                      </p:cNvSpPr>
                      <p:nvPr/>
                    </p:nvSpPr>
                    <p:spPr bwMode="auto">
                      <a:xfrm>
                        <a:off x="4256123" y="1932556"/>
                        <a:ext cx="160305" cy="188709"/>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37" name="Group 1736">
                      <a:extLst>
                        <a:ext uri="{FF2B5EF4-FFF2-40B4-BE49-F238E27FC236}">
                          <a16:creationId xmlns:a16="http://schemas.microsoft.com/office/drawing/2014/main" id="{A19C3D9D-6031-49BA-B288-545F2C272A12}"/>
                        </a:ext>
                      </a:extLst>
                    </p:cNvPr>
                    <p:cNvGrpSpPr/>
                    <p:nvPr/>
                  </p:nvGrpSpPr>
                  <p:grpSpPr>
                    <a:xfrm>
                      <a:off x="2821056" y="1094088"/>
                      <a:ext cx="92970" cy="101191"/>
                      <a:chOff x="4202689" y="1932555"/>
                      <a:chExt cx="267173" cy="290802"/>
                    </a:xfrm>
                  </p:grpSpPr>
                  <p:sp>
                    <p:nvSpPr>
                      <p:cNvPr id="1738" name="Freeform 53">
                        <a:extLst>
                          <a:ext uri="{FF2B5EF4-FFF2-40B4-BE49-F238E27FC236}">
                            <a16:creationId xmlns:a16="http://schemas.microsoft.com/office/drawing/2014/main" id="{31B4A1A7-F27E-4609-B98F-7B5ECCD04D6F}"/>
                          </a:ext>
                        </a:extLst>
                      </p:cNvPr>
                      <p:cNvSpPr>
                        <a:spLocks/>
                      </p:cNvSpPr>
                      <p:nvPr/>
                    </p:nvSpPr>
                    <p:spPr bwMode="auto">
                      <a:xfrm>
                        <a:off x="4202689" y="2108893"/>
                        <a:ext cx="146243" cy="114464"/>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39" name="Freeform 54">
                        <a:extLst>
                          <a:ext uri="{FF2B5EF4-FFF2-40B4-BE49-F238E27FC236}">
                            <a16:creationId xmlns:a16="http://schemas.microsoft.com/office/drawing/2014/main" id="{6FE71A3B-6865-4F11-B8CF-3E40293AFA1B}"/>
                          </a:ext>
                        </a:extLst>
                      </p:cNvPr>
                      <p:cNvSpPr>
                        <a:spLocks/>
                      </p:cNvSpPr>
                      <p:nvPr/>
                    </p:nvSpPr>
                    <p:spPr bwMode="auto">
                      <a:xfrm>
                        <a:off x="4323619" y="2108893"/>
                        <a:ext cx="146243" cy="114464"/>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40" name="Oval 55">
                        <a:extLst>
                          <a:ext uri="{FF2B5EF4-FFF2-40B4-BE49-F238E27FC236}">
                            <a16:creationId xmlns:a16="http://schemas.microsoft.com/office/drawing/2014/main" id="{564489CE-A37F-47DB-85E1-9F9AA4F70E12}"/>
                          </a:ext>
                        </a:extLst>
                      </p:cNvPr>
                      <p:cNvSpPr>
                        <a:spLocks noChangeArrowheads="1"/>
                      </p:cNvSpPr>
                      <p:nvPr/>
                    </p:nvSpPr>
                    <p:spPr bwMode="auto">
                      <a:xfrm>
                        <a:off x="4256123" y="1932555"/>
                        <a:ext cx="160305" cy="188709"/>
                      </a:xfrm>
                      <a:prstGeom prst="ellipse">
                        <a:avLst/>
                      </a:prstGeom>
                      <a:noFill/>
                      <a:ln w="14351"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75" name="TextBox 1774">
                    <a:extLst>
                      <a:ext uri="{FF2B5EF4-FFF2-40B4-BE49-F238E27FC236}">
                        <a16:creationId xmlns:a16="http://schemas.microsoft.com/office/drawing/2014/main" id="{FC22E44A-A60B-415F-ABE4-4AFF5C1BCE5B}"/>
                      </a:ext>
                    </a:extLst>
                  </p:cNvPr>
                  <p:cNvSpPr txBox="1"/>
                  <p:nvPr/>
                </p:nvSpPr>
                <p:spPr>
                  <a:xfrm>
                    <a:off x="284476" y="630542"/>
                    <a:ext cx="809958" cy="569387"/>
                  </a:xfrm>
                  <a:prstGeom prst="rect">
                    <a:avLst/>
                  </a:prstGeom>
                  <a:noFill/>
                  <a:ln w="22225">
                    <a:noFill/>
                  </a:ln>
                </p:spPr>
                <p:txBody>
                  <a:bodyPr wrap="square" rtlCol="0">
                    <a:spAutoFit/>
                  </a:bodyPr>
                  <a:lstStyle/>
                  <a:p>
                    <a:pPr algn="ctr"/>
                    <a:r>
                      <a:rPr lang="en-US" sz="1000" dirty="0">
                        <a:ln>
                          <a:solidFill>
                            <a:schemeClr val="bg1"/>
                          </a:solidFill>
                        </a:ln>
                        <a:solidFill>
                          <a:schemeClr val="bg1"/>
                        </a:solidFill>
                        <a:effectLst>
                          <a:outerShdw blurRad="50800" dist="38100" dir="2700000" algn="tl" rotWithShape="0">
                            <a:prstClr val="black">
                              <a:alpha val="40000"/>
                            </a:prstClr>
                          </a:outerShdw>
                        </a:effectLst>
                      </a:rPr>
                      <a:t>WS Org</a:t>
                    </a:r>
                  </a:p>
                  <a:p>
                    <a:endParaRPr lang="en-US" sz="2000" dirty="0">
                      <a:ln>
                        <a:solidFill>
                          <a:schemeClr val="accent3">
                            <a:lumMod val="60000"/>
                            <a:lumOff val="40000"/>
                          </a:schemeClr>
                        </a:solidFill>
                      </a:ln>
                      <a:solidFill>
                        <a:schemeClr val="bg1"/>
                      </a:solidFill>
                      <a:effectLst>
                        <a:outerShdw blurRad="50800" dist="38100" dir="2700000" algn="tl" rotWithShape="0">
                          <a:prstClr val="black">
                            <a:alpha val="40000"/>
                          </a:prstClr>
                        </a:outerShdw>
                      </a:effectLst>
                    </a:endParaRPr>
                  </a:p>
                </p:txBody>
              </p:sp>
            </p:grpSp>
            <p:sp>
              <p:nvSpPr>
                <p:cNvPr id="1777" name="TextBox 1776">
                  <a:extLst>
                    <a:ext uri="{FF2B5EF4-FFF2-40B4-BE49-F238E27FC236}">
                      <a16:creationId xmlns:a16="http://schemas.microsoft.com/office/drawing/2014/main" id="{70AA359F-6927-4A64-BEAF-EFA43BF8C2CA}"/>
                    </a:ext>
                  </a:extLst>
                </p:cNvPr>
                <p:cNvSpPr txBox="1">
                  <a:spLocks/>
                </p:cNvSpPr>
                <p:nvPr/>
              </p:nvSpPr>
              <p:spPr>
                <a:xfrm rot="11586470">
                  <a:off x="3274417" y="2780425"/>
                  <a:ext cx="744694" cy="744692"/>
                </a:xfrm>
                <a:prstGeom prst="rect">
                  <a:avLst/>
                </a:prstGeom>
                <a:noFill/>
                <a:ln w="19050">
                  <a:noFill/>
                </a:ln>
                <a:effectLst>
                  <a:glow rad="127000">
                    <a:schemeClr val="bg1">
                      <a:lumMod val="95000"/>
                    </a:schemeClr>
                  </a:glow>
                  <a:outerShdw blurRad="50800" dist="38100" dir="5400000" algn="t" rotWithShape="0">
                    <a:schemeClr val="bg1">
                      <a:lumMod val="95000"/>
                      <a:alpha val="40000"/>
                    </a:schemeClr>
                  </a:outerShdw>
                </a:effectLst>
              </p:spPr>
              <p:txBody>
                <a:bodyPr wrap="square" rtlCol="0">
                  <a:prstTxWarp prst="textCircle">
                    <a:avLst>
                      <a:gd name="adj" fmla="val 15444793"/>
                    </a:avLst>
                  </a:prstTxWarp>
                  <a:noAutofit/>
                </a:bodyPr>
                <a:lstStyle/>
                <a:p>
                  <a:r>
                    <a:rPr lang="en-US" sz="800" dirty="0">
                      <a:effectLst>
                        <a:outerShdw blurRad="50800" dist="38100" dir="2700000" algn="tl" rotWithShape="0">
                          <a:prstClr val="black">
                            <a:alpha val="40000"/>
                          </a:prstClr>
                        </a:outerShdw>
                      </a:effectLst>
                    </a:rPr>
                    <a:t>Basin &amp;Water Quality Council</a:t>
                  </a:r>
                </a:p>
              </p:txBody>
            </p:sp>
          </p:grpSp>
        </p:grpSp>
        <p:cxnSp>
          <p:nvCxnSpPr>
            <p:cNvPr id="1817" name="Straight Connector 1816">
              <a:extLst>
                <a:ext uri="{FF2B5EF4-FFF2-40B4-BE49-F238E27FC236}">
                  <a16:creationId xmlns:a16="http://schemas.microsoft.com/office/drawing/2014/main" id="{16516AC0-18BA-44EE-822D-DE0FB8D986E0}"/>
                </a:ext>
              </a:extLst>
            </p:cNvPr>
            <p:cNvCxnSpPr>
              <a:cxnSpLocks/>
            </p:cNvCxnSpPr>
            <p:nvPr/>
          </p:nvCxnSpPr>
          <p:spPr>
            <a:xfrm>
              <a:off x="6757261" y="1504633"/>
              <a:ext cx="818119" cy="2494093"/>
            </a:xfrm>
            <a:prstGeom prst="line">
              <a:avLst/>
            </a:prstGeom>
            <a:ln w="31750">
              <a:solidFill>
                <a:srgbClr val="800000"/>
              </a:solidFill>
              <a:prstDash val="sysDot"/>
            </a:ln>
          </p:spPr>
          <p:style>
            <a:lnRef idx="1">
              <a:schemeClr val="accent1"/>
            </a:lnRef>
            <a:fillRef idx="0">
              <a:schemeClr val="accent1"/>
            </a:fillRef>
            <a:effectRef idx="0">
              <a:schemeClr val="accent1"/>
            </a:effectRef>
            <a:fontRef idx="minor">
              <a:schemeClr val="tx1"/>
            </a:fontRef>
          </p:style>
        </p:cxnSp>
      </p:grpSp>
      <p:sp>
        <p:nvSpPr>
          <p:cNvPr id="459" name="TextBox 458">
            <a:extLst>
              <a:ext uri="{FF2B5EF4-FFF2-40B4-BE49-F238E27FC236}">
                <a16:creationId xmlns:a16="http://schemas.microsoft.com/office/drawing/2014/main" id="{AAD97441-E55D-4AEB-AB0E-55A07468ADA2}"/>
              </a:ext>
            </a:extLst>
          </p:cNvPr>
          <p:cNvSpPr txBox="1"/>
          <p:nvPr/>
        </p:nvSpPr>
        <p:spPr>
          <a:xfrm rot="4180863">
            <a:off x="6935107" y="3133116"/>
            <a:ext cx="1240799" cy="276999"/>
          </a:xfrm>
          <a:prstGeom prst="rect">
            <a:avLst/>
          </a:prstGeom>
          <a:noFill/>
        </p:spPr>
        <p:txBody>
          <a:bodyPr wrap="square" rtlCol="0">
            <a:spAutoFit/>
          </a:bodyPr>
          <a:lstStyle/>
          <a:p>
            <a:r>
              <a:rPr lang="en-US" sz="1200" b="1" dirty="0">
                <a:effectLst>
                  <a:glow rad="63500">
                    <a:srgbClr val="FF0000">
                      <a:alpha val="19000"/>
                    </a:srgbClr>
                  </a:glow>
                  <a:outerShdw blurRad="50800" dist="38100" dir="5400000" algn="t" rotWithShape="0">
                    <a:prstClr val="black">
                      <a:alpha val="40000"/>
                    </a:prstClr>
                  </a:outerShdw>
                </a:effectLst>
              </a:rPr>
              <a:t>WS Planner</a:t>
            </a:r>
          </a:p>
        </p:txBody>
      </p:sp>
      <p:sp>
        <p:nvSpPr>
          <p:cNvPr id="227" name="Content Placeholder 2">
            <a:extLst>
              <a:ext uri="{FF2B5EF4-FFF2-40B4-BE49-F238E27FC236}">
                <a16:creationId xmlns:a16="http://schemas.microsoft.com/office/drawing/2014/main" id="{ACFEA643-FAB8-4472-ABDB-85451E13F3CF}"/>
              </a:ext>
            </a:extLst>
          </p:cNvPr>
          <p:cNvSpPr txBox="1">
            <a:spLocks/>
          </p:cNvSpPr>
          <p:nvPr/>
        </p:nvSpPr>
        <p:spPr>
          <a:xfrm>
            <a:off x="160049" y="804808"/>
            <a:ext cx="4260811" cy="5792476"/>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CWSP identify, prioritize, develop, construct, verify, inspect, operate, and maintain clean water projects</a:t>
            </a:r>
          </a:p>
          <a:p>
            <a:r>
              <a:rPr lang="en-US" dirty="0"/>
              <a:t>BWQCs establish policy and make decisions for the CWSP regarding prioritizing projects that address impairments based on the tactical basin plan</a:t>
            </a:r>
          </a:p>
        </p:txBody>
      </p:sp>
      <p:pic>
        <p:nvPicPr>
          <p:cNvPr id="4" name="Picture 3">
            <a:extLst>
              <a:ext uri="{FF2B5EF4-FFF2-40B4-BE49-F238E27FC236}">
                <a16:creationId xmlns:a16="http://schemas.microsoft.com/office/drawing/2014/main" id="{60BEFABF-FC77-40B8-A353-6463079C2C0F}"/>
              </a:ext>
            </a:extLst>
          </p:cNvPr>
          <p:cNvPicPr>
            <a:picLocks noChangeAspect="1"/>
          </p:cNvPicPr>
          <p:nvPr/>
        </p:nvPicPr>
        <p:blipFill>
          <a:blip r:embed="rId4"/>
          <a:stretch>
            <a:fillRect/>
          </a:stretch>
        </p:blipFill>
        <p:spPr>
          <a:xfrm>
            <a:off x="6604754" y="5691346"/>
            <a:ext cx="2912827" cy="952270"/>
          </a:xfrm>
          <a:prstGeom prst="rect">
            <a:avLst/>
          </a:prstGeom>
        </p:spPr>
      </p:pic>
      <p:sp>
        <p:nvSpPr>
          <p:cNvPr id="5" name="Arrow: Curved Right 4">
            <a:extLst>
              <a:ext uri="{FF2B5EF4-FFF2-40B4-BE49-F238E27FC236}">
                <a16:creationId xmlns:a16="http://schemas.microsoft.com/office/drawing/2014/main" id="{9A70F94E-F094-4488-A106-377F323AA0F7}"/>
              </a:ext>
            </a:extLst>
          </p:cNvPr>
          <p:cNvSpPr/>
          <p:nvPr/>
        </p:nvSpPr>
        <p:spPr>
          <a:xfrm rot="9987353" flipH="1">
            <a:off x="7371298" y="4448158"/>
            <a:ext cx="271181" cy="122924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91264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86EC-567D-B86D-D056-3F15F739AC20}"/>
              </a:ext>
            </a:extLst>
          </p:cNvPr>
          <p:cNvSpPr>
            <a:spLocks noGrp="1"/>
          </p:cNvSpPr>
          <p:nvPr>
            <p:ph type="title"/>
          </p:nvPr>
        </p:nvSpPr>
        <p:spPr>
          <a:xfrm>
            <a:off x="197499" y="269959"/>
            <a:ext cx="4419600" cy="987552"/>
          </a:xfrm>
        </p:spPr>
        <p:txBody>
          <a:bodyPr/>
          <a:lstStyle/>
          <a:p>
            <a:r>
              <a:rPr lang="en-US" sz="3200" dirty="0"/>
              <a:t>Lake Champlain and Memphremagog TMDLs</a:t>
            </a:r>
          </a:p>
        </p:txBody>
      </p:sp>
      <p:sp>
        <p:nvSpPr>
          <p:cNvPr id="3" name="Content Placeholder 2">
            <a:extLst>
              <a:ext uri="{FF2B5EF4-FFF2-40B4-BE49-F238E27FC236}">
                <a16:creationId xmlns:a16="http://schemas.microsoft.com/office/drawing/2014/main" id="{2E400D50-7C22-55E8-E7D5-907BC901B97D}"/>
              </a:ext>
            </a:extLst>
          </p:cNvPr>
          <p:cNvSpPr>
            <a:spLocks noGrp="1"/>
          </p:cNvSpPr>
          <p:nvPr>
            <p:ph idx="1"/>
          </p:nvPr>
        </p:nvSpPr>
        <p:spPr>
          <a:xfrm>
            <a:off x="197499" y="1392901"/>
            <a:ext cx="4298303" cy="5358482"/>
          </a:xfrm>
          <a:solidFill>
            <a:schemeClr val="bg1"/>
          </a:solidFill>
        </p:spPr>
        <p:txBody>
          <a:bodyPr>
            <a:normAutofit fontScale="70000" lnSpcReduction="20000"/>
          </a:bodyPr>
          <a:lstStyle/>
          <a:p>
            <a:r>
              <a:rPr lang="en-US" dirty="0"/>
              <a:t>TMDL’s are a budget that sets target reductions across different phosphorus source areas to meet water quality targets for these lakes.</a:t>
            </a:r>
          </a:p>
          <a:p>
            <a:r>
              <a:rPr lang="en-US" dirty="0"/>
              <a:t>We track phosphorus load reductions so we can measure progress in meeting targets.</a:t>
            </a:r>
          </a:p>
          <a:p>
            <a:r>
              <a:rPr lang="en-US" dirty="0"/>
              <a:t>Funding under Act 76 through Clean Water Service Providers is directly tied to phosphorus load reduction targets from the TMDL.</a:t>
            </a:r>
          </a:p>
          <a:p>
            <a:r>
              <a:rPr lang="en-US" dirty="0"/>
              <a:t>Developed lands make up a substantial portion of the phosphorus loading to both lakes</a:t>
            </a:r>
          </a:p>
          <a:p>
            <a:endParaRPr lang="en-US" dirty="0"/>
          </a:p>
        </p:txBody>
      </p:sp>
      <p:pic>
        <p:nvPicPr>
          <p:cNvPr id="4" name="Picture 3">
            <a:extLst>
              <a:ext uri="{FF2B5EF4-FFF2-40B4-BE49-F238E27FC236}">
                <a16:creationId xmlns:a16="http://schemas.microsoft.com/office/drawing/2014/main" id="{4EF3D0B7-C1D1-FD61-F0F3-560FC623616F}"/>
              </a:ext>
            </a:extLst>
          </p:cNvPr>
          <p:cNvPicPr>
            <a:picLocks noChangeAspect="1"/>
          </p:cNvPicPr>
          <p:nvPr/>
        </p:nvPicPr>
        <p:blipFill>
          <a:blip r:embed="rId3"/>
          <a:stretch>
            <a:fillRect/>
          </a:stretch>
        </p:blipFill>
        <p:spPr>
          <a:xfrm>
            <a:off x="7560683" y="763735"/>
            <a:ext cx="4280242" cy="6001644"/>
          </a:xfrm>
          <a:prstGeom prst="rect">
            <a:avLst/>
          </a:prstGeom>
        </p:spPr>
      </p:pic>
      <p:pic>
        <p:nvPicPr>
          <p:cNvPr id="5" name="Picture 4">
            <a:extLst>
              <a:ext uri="{FF2B5EF4-FFF2-40B4-BE49-F238E27FC236}">
                <a16:creationId xmlns:a16="http://schemas.microsoft.com/office/drawing/2014/main" id="{08A62C14-B84F-6CE7-4E89-CEF979022D5C}"/>
              </a:ext>
            </a:extLst>
          </p:cNvPr>
          <p:cNvPicPr>
            <a:picLocks noChangeAspect="1"/>
          </p:cNvPicPr>
          <p:nvPr/>
        </p:nvPicPr>
        <p:blipFill rotWithShape="1">
          <a:blip r:embed="rId4"/>
          <a:srcRect t="1" r="16864" b="528"/>
          <a:stretch/>
        </p:blipFill>
        <p:spPr>
          <a:xfrm>
            <a:off x="4648201" y="745387"/>
            <a:ext cx="3276600" cy="6021204"/>
          </a:xfrm>
          <a:prstGeom prst="rect">
            <a:avLst/>
          </a:prstGeom>
        </p:spPr>
      </p:pic>
      <p:sp>
        <p:nvSpPr>
          <p:cNvPr id="6" name="TextBox 5">
            <a:extLst>
              <a:ext uri="{FF2B5EF4-FFF2-40B4-BE49-F238E27FC236}">
                <a16:creationId xmlns:a16="http://schemas.microsoft.com/office/drawing/2014/main" id="{8FE1CA90-A636-99EC-0711-9B19E0FD243D}"/>
              </a:ext>
            </a:extLst>
          </p:cNvPr>
          <p:cNvSpPr txBox="1"/>
          <p:nvPr/>
        </p:nvSpPr>
        <p:spPr>
          <a:xfrm>
            <a:off x="4648201" y="282510"/>
            <a:ext cx="7192723" cy="461665"/>
          </a:xfrm>
          <a:prstGeom prst="rect">
            <a:avLst/>
          </a:prstGeom>
          <a:solidFill>
            <a:schemeClr val="bg1"/>
          </a:solidFill>
        </p:spPr>
        <p:txBody>
          <a:bodyPr wrap="square">
            <a:spAutoFit/>
          </a:bodyPr>
          <a:lstStyle/>
          <a:p>
            <a:r>
              <a:rPr lang="en-US" sz="2400" b="1" i="1" dirty="0"/>
              <a:t>Lake Memphremagog                Lake Champlain</a:t>
            </a:r>
          </a:p>
        </p:txBody>
      </p:sp>
      <p:pic>
        <p:nvPicPr>
          <p:cNvPr id="8" name="Picture 7">
            <a:extLst>
              <a:ext uri="{FF2B5EF4-FFF2-40B4-BE49-F238E27FC236}">
                <a16:creationId xmlns:a16="http://schemas.microsoft.com/office/drawing/2014/main" id="{C47F2C1F-06E5-316D-089B-A1F6997EFE9E}"/>
              </a:ext>
            </a:extLst>
          </p:cNvPr>
          <p:cNvPicPr>
            <a:picLocks noChangeAspect="1"/>
          </p:cNvPicPr>
          <p:nvPr/>
        </p:nvPicPr>
        <p:blipFill rotWithShape="1">
          <a:blip r:embed="rId5"/>
          <a:srcRect l="7992"/>
          <a:stretch/>
        </p:blipFill>
        <p:spPr>
          <a:xfrm>
            <a:off x="7620000" y="2743200"/>
            <a:ext cx="685801" cy="2496312"/>
          </a:xfrm>
          <a:prstGeom prst="rect">
            <a:avLst/>
          </a:prstGeom>
        </p:spPr>
      </p:pic>
      <p:sp>
        <p:nvSpPr>
          <p:cNvPr id="9" name="TextBox 8">
            <a:extLst>
              <a:ext uri="{FF2B5EF4-FFF2-40B4-BE49-F238E27FC236}">
                <a16:creationId xmlns:a16="http://schemas.microsoft.com/office/drawing/2014/main" id="{0061395B-82F9-0CEF-466D-BC779FDB0F48}"/>
              </a:ext>
            </a:extLst>
          </p:cNvPr>
          <p:cNvSpPr txBox="1"/>
          <p:nvPr/>
        </p:nvSpPr>
        <p:spPr>
          <a:xfrm>
            <a:off x="6934200" y="3886200"/>
            <a:ext cx="1143000" cy="584775"/>
          </a:xfrm>
          <a:prstGeom prst="rect">
            <a:avLst/>
          </a:prstGeom>
          <a:solidFill>
            <a:schemeClr val="bg1"/>
          </a:solidFill>
        </p:spPr>
        <p:txBody>
          <a:bodyPr wrap="square" rtlCol="0">
            <a:spAutoFit/>
          </a:bodyPr>
          <a:lstStyle/>
          <a:p>
            <a:pPr algn="ctr"/>
            <a:r>
              <a:rPr lang="en-US" sz="1600" dirty="0"/>
              <a:t>Reduction</a:t>
            </a:r>
          </a:p>
          <a:p>
            <a:pPr algn="ctr"/>
            <a:r>
              <a:rPr lang="en-US" sz="1600" dirty="0"/>
              <a:t>29% </a:t>
            </a:r>
          </a:p>
        </p:txBody>
      </p:sp>
      <p:sp>
        <p:nvSpPr>
          <p:cNvPr id="10" name="TextBox 9">
            <a:extLst>
              <a:ext uri="{FF2B5EF4-FFF2-40B4-BE49-F238E27FC236}">
                <a16:creationId xmlns:a16="http://schemas.microsoft.com/office/drawing/2014/main" id="{19E45A63-12C2-7BEA-889F-3C14B079F146}"/>
              </a:ext>
            </a:extLst>
          </p:cNvPr>
          <p:cNvSpPr txBox="1"/>
          <p:nvPr/>
        </p:nvSpPr>
        <p:spPr>
          <a:xfrm>
            <a:off x="7560683" y="6228163"/>
            <a:ext cx="3896749" cy="523220"/>
          </a:xfrm>
          <a:prstGeom prst="rect">
            <a:avLst/>
          </a:prstGeom>
          <a:solidFill>
            <a:schemeClr val="bg1"/>
          </a:solidFill>
        </p:spPr>
        <p:txBody>
          <a:bodyPr wrap="square" rtlCol="0">
            <a:spAutoFit/>
          </a:bodyPr>
          <a:lstStyle/>
          <a:p>
            <a:r>
              <a:rPr lang="en-US" sz="1400" dirty="0"/>
              <a:t>TMDL loading capacity and allocations 418 mt/</a:t>
            </a:r>
            <a:r>
              <a:rPr lang="en-US" sz="1400" dirty="0" err="1"/>
              <a:t>yr</a:t>
            </a:r>
            <a:endParaRPr lang="en-US" sz="1400" dirty="0"/>
          </a:p>
        </p:txBody>
      </p:sp>
    </p:spTree>
    <p:extLst>
      <p:ext uri="{BB962C8B-B14F-4D97-AF65-F5344CB8AC3E}">
        <p14:creationId xmlns:p14="http://schemas.microsoft.com/office/powerpoint/2010/main" val="169491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6A50-FD42-05CB-7E67-7AC0B2601E13}"/>
              </a:ext>
            </a:extLst>
          </p:cNvPr>
          <p:cNvSpPr>
            <a:spLocks noGrp="1"/>
          </p:cNvSpPr>
          <p:nvPr>
            <p:ph type="title"/>
          </p:nvPr>
        </p:nvSpPr>
        <p:spPr>
          <a:xfrm>
            <a:off x="228600" y="152400"/>
            <a:ext cx="10716768" cy="533400"/>
          </a:xfrm>
        </p:spPr>
        <p:txBody>
          <a:bodyPr/>
          <a:lstStyle/>
          <a:p>
            <a:r>
              <a:rPr lang="en-US" sz="3200" dirty="0"/>
              <a:t>Lake Project types (and phosphorus reduction calculation tools) </a:t>
            </a:r>
          </a:p>
        </p:txBody>
      </p:sp>
      <p:sp>
        <p:nvSpPr>
          <p:cNvPr id="3" name="Content Placeholder 2">
            <a:extLst>
              <a:ext uri="{FF2B5EF4-FFF2-40B4-BE49-F238E27FC236}">
                <a16:creationId xmlns:a16="http://schemas.microsoft.com/office/drawing/2014/main" id="{EC0D861C-26CA-CB4E-C1D6-C847D1183E75}"/>
              </a:ext>
            </a:extLst>
          </p:cNvPr>
          <p:cNvSpPr>
            <a:spLocks noGrp="1"/>
          </p:cNvSpPr>
          <p:nvPr>
            <p:ph idx="1"/>
          </p:nvPr>
        </p:nvSpPr>
        <p:spPr>
          <a:xfrm>
            <a:off x="32426" y="3886197"/>
            <a:ext cx="12083374" cy="1524003"/>
          </a:xfrm>
        </p:spPr>
        <p:txBody>
          <a:bodyPr numCol="3">
            <a:normAutofit fontScale="85000" lnSpcReduction="20000"/>
          </a:bodyPr>
          <a:lstStyle/>
          <a:p>
            <a:pPr marL="0" indent="0">
              <a:buNone/>
            </a:pPr>
            <a:r>
              <a:rPr lang="en-US" dirty="0"/>
              <a:t>Shoreland stabilization &amp; Riparian buffer plantings (interim p calculator)</a:t>
            </a:r>
          </a:p>
          <a:p>
            <a:pPr marL="0" indent="0">
              <a:buNone/>
            </a:pPr>
            <a:endParaRPr lang="en-US" dirty="0"/>
          </a:p>
          <a:p>
            <a:pPr marL="0" indent="0">
              <a:buNone/>
            </a:pPr>
            <a:r>
              <a:rPr lang="en-US" dirty="0"/>
              <a:t>Private road practices (Private Road Erosion Inventory REI)</a:t>
            </a:r>
          </a:p>
          <a:p>
            <a:pPr marL="0" indent="0">
              <a:buNone/>
            </a:pPr>
            <a:endParaRPr lang="en-US" dirty="0"/>
          </a:p>
          <a:p>
            <a:pPr marL="0" indent="0">
              <a:buNone/>
            </a:pPr>
            <a:r>
              <a:rPr lang="en-US" dirty="0"/>
              <a:t>Small scale stormwater practices (STP calculator)</a:t>
            </a:r>
          </a:p>
          <a:p>
            <a:pPr marL="0" indent="0">
              <a:buNone/>
            </a:pPr>
            <a:endParaRPr lang="en-US" dirty="0"/>
          </a:p>
        </p:txBody>
      </p:sp>
      <p:pic>
        <p:nvPicPr>
          <p:cNvPr id="4" name="Picture 3">
            <a:extLst>
              <a:ext uri="{FF2B5EF4-FFF2-40B4-BE49-F238E27FC236}">
                <a16:creationId xmlns:a16="http://schemas.microsoft.com/office/drawing/2014/main" id="{084ED0C2-34CF-334A-87AD-BD715AA32CFE}"/>
              </a:ext>
            </a:extLst>
          </p:cNvPr>
          <p:cNvPicPr/>
          <p:nvPr/>
        </p:nvPicPr>
        <p:blipFill>
          <a:blip r:embed="rId2" cstate="print">
            <a:extLst>
              <a:ext uri="{28A0092B-C50C-407E-A947-70E740481C1C}">
                <a14:useLocalDpi xmlns:a14="http://schemas.microsoft.com/office/drawing/2010/main" val="0"/>
              </a:ext>
            </a:extLst>
          </a:blip>
          <a:srcRect l="5556" r="5556"/>
          <a:stretch>
            <a:fillRect/>
          </a:stretch>
        </p:blipFill>
        <p:spPr bwMode="auto">
          <a:xfrm>
            <a:off x="76200" y="824720"/>
            <a:ext cx="3787457" cy="2895600"/>
          </a:xfrm>
          <a:prstGeom prst="rect">
            <a:avLst/>
          </a:prstGeom>
          <a:noFill/>
          <a:ln>
            <a:noFill/>
          </a:ln>
          <a:effectLst/>
        </p:spPr>
      </p:pic>
      <p:pic>
        <p:nvPicPr>
          <p:cNvPr id="5" name="Content Placeholder 4" descr="A gravel road in the woods&#10;&#10;Description automatically generated with low confidence">
            <a:extLst>
              <a:ext uri="{FF2B5EF4-FFF2-40B4-BE49-F238E27FC236}">
                <a16:creationId xmlns:a16="http://schemas.microsoft.com/office/drawing/2014/main" id="{EF055F3E-584C-7451-C513-2A5392423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805" y="815195"/>
            <a:ext cx="3886200" cy="2914650"/>
          </a:xfrm>
          <a:prstGeom prst="rect">
            <a:avLst/>
          </a:prstGeom>
        </p:spPr>
      </p:pic>
      <p:pic>
        <p:nvPicPr>
          <p:cNvPr id="6" name="Content Placeholder 10" descr="A group of people standing on a sidewalk next to a puddle of water&#10;&#10;Description automatically generated with low confidence">
            <a:extLst>
              <a:ext uri="{FF2B5EF4-FFF2-40B4-BE49-F238E27FC236}">
                <a16:creationId xmlns:a16="http://schemas.microsoft.com/office/drawing/2014/main" id="{67E9B0D9-1C26-D4F4-D17E-B0F018586E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4353" y="805668"/>
            <a:ext cx="3886201" cy="2914651"/>
          </a:xfrm>
          <a:prstGeom prst="rect">
            <a:avLst/>
          </a:prstGeom>
        </p:spPr>
      </p:pic>
    </p:spTree>
    <p:extLst>
      <p:ext uri="{BB962C8B-B14F-4D97-AF65-F5344CB8AC3E}">
        <p14:creationId xmlns:p14="http://schemas.microsoft.com/office/powerpoint/2010/main" val="4264526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B70F-3B0F-7EBE-7B6F-5D97E3F114C2}"/>
              </a:ext>
            </a:extLst>
          </p:cNvPr>
          <p:cNvSpPr>
            <a:spLocks noGrp="1"/>
          </p:cNvSpPr>
          <p:nvPr>
            <p:ph type="title"/>
          </p:nvPr>
        </p:nvSpPr>
        <p:spPr>
          <a:xfrm>
            <a:off x="740664" y="841248"/>
            <a:ext cx="6193536" cy="835152"/>
          </a:xfrm>
        </p:spPr>
        <p:txBody>
          <a:bodyPr/>
          <a:lstStyle/>
          <a:p>
            <a:r>
              <a:rPr lang="en-US" sz="4800" dirty="0"/>
              <a:t>Interim phosphorus reduction calculator tool</a:t>
            </a:r>
            <a:br>
              <a:rPr lang="en-US" dirty="0"/>
            </a:br>
            <a:endParaRPr lang="en-US" dirty="0"/>
          </a:p>
        </p:txBody>
      </p:sp>
      <p:pic>
        <p:nvPicPr>
          <p:cNvPr id="5" name="Content Placeholder 4" descr="A picture containing tree, ground, outdoor, dirt&#10;&#10;Description automatically generated">
            <a:extLst>
              <a:ext uri="{FF2B5EF4-FFF2-40B4-BE49-F238E27FC236}">
                <a16:creationId xmlns:a16="http://schemas.microsoft.com/office/drawing/2014/main" id="{7C64F303-5E08-47F4-DAE0-432DB878622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96200" y="147934"/>
            <a:ext cx="4508241" cy="3381181"/>
          </a:xfrm>
        </p:spPr>
      </p:pic>
      <p:sp>
        <p:nvSpPr>
          <p:cNvPr id="7" name="TextBox 6">
            <a:extLst>
              <a:ext uri="{FF2B5EF4-FFF2-40B4-BE49-F238E27FC236}">
                <a16:creationId xmlns:a16="http://schemas.microsoft.com/office/drawing/2014/main" id="{8BE561F8-8C3E-94C1-C747-DBC4665EBFC5}"/>
              </a:ext>
            </a:extLst>
          </p:cNvPr>
          <p:cNvSpPr txBox="1"/>
          <p:nvPr/>
        </p:nvSpPr>
        <p:spPr>
          <a:xfrm>
            <a:off x="152400" y="6248400"/>
            <a:ext cx="8915400" cy="461665"/>
          </a:xfrm>
          <a:prstGeom prst="rect">
            <a:avLst/>
          </a:prstGeom>
          <a:noFill/>
        </p:spPr>
        <p:txBody>
          <a:bodyPr wrap="square">
            <a:spAutoFit/>
          </a:bodyPr>
          <a:lstStyle/>
          <a:p>
            <a:r>
              <a:rPr lang="en-US" sz="2400" b="1" dirty="0"/>
              <a:t>https://dec.vermont.gov/water-investment/cwi/grants/resources</a:t>
            </a:r>
          </a:p>
        </p:txBody>
      </p:sp>
      <p:pic>
        <p:nvPicPr>
          <p:cNvPr id="9" name="Picture 8">
            <a:extLst>
              <a:ext uri="{FF2B5EF4-FFF2-40B4-BE49-F238E27FC236}">
                <a16:creationId xmlns:a16="http://schemas.microsoft.com/office/drawing/2014/main" id="{BC058FC7-D126-673A-2171-924AF42B7B55}"/>
              </a:ext>
            </a:extLst>
          </p:cNvPr>
          <p:cNvPicPr>
            <a:picLocks noChangeAspect="1"/>
          </p:cNvPicPr>
          <p:nvPr/>
        </p:nvPicPr>
        <p:blipFill>
          <a:blip r:embed="rId4"/>
          <a:stretch>
            <a:fillRect/>
          </a:stretch>
        </p:blipFill>
        <p:spPr>
          <a:xfrm>
            <a:off x="495300" y="1757034"/>
            <a:ext cx="8229600" cy="4520651"/>
          </a:xfrm>
          <a:prstGeom prst="rect">
            <a:avLst/>
          </a:prstGeom>
        </p:spPr>
      </p:pic>
      <p:sp>
        <p:nvSpPr>
          <p:cNvPr id="6" name="Title 1">
            <a:extLst>
              <a:ext uri="{FF2B5EF4-FFF2-40B4-BE49-F238E27FC236}">
                <a16:creationId xmlns:a16="http://schemas.microsoft.com/office/drawing/2014/main" id="{E11E1DD6-0F87-364B-AE2F-62CCA5504E24}"/>
              </a:ext>
            </a:extLst>
          </p:cNvPr>
          <p:cNvSpPr txBox="1">
            <a:spLocks/>
          </p:cNvSpPr>
          <p:nvPr/>
        </p:nvSpPr>
        <p:spPr>
          <a:xfrm>
            <a:off x="8779764" y="4475663"/>
            <a:ext cx="3412236" cy="8351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6000" kern="1200">
                <a:solidFill>
                  <a:schemeClr val="tx1"/>
                </a:solidFill>
                <a:latin typeface="Franklin Gothic Medium Cond" panose="020B0606030402020204" pitchFamily="34" charset="0"/>
                <a:ea typeface="+mj-ea"/>
                <a:cs typeface="+mj-cs"/>
              </a:defRPr>
            </a:lvl1pPr>
          </a:lstStyle>
          <a:p>
            <a:pPr algn="ctr"/>
            <a:r>
              <a:rPr lang="en-US" sz="3600" dirty="0">
                <a:solidFill>
                  <a:srgbClr val="FF0000"/>
                </a:solidFill>
              </a:rPr>
              <a:t>Online Trainning available</a:t>
            </a:r>
            <a:br>
              <a:rPr lang="en-US" dirty="0"/>
            </a:br>
            <a:endParaRPr lang="en-US" dirty="0"/>
          </a:p>
        </p:txBody>
      </p:sp>
    </p:spTree>
    <p:extLst>
      <p:ext uri="{BB962C8B-B14F-4D97-AF65-F5344CB8AC3E}">
        <p14:creationId xmlns:p14="http://schemas.microsoft.com/office/powerpoint/2010/main" val="3538549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89F0-62C8-54A9-3347-A4302A714540}"/>
              </a:ext>
            </a:extLst>
          </p:cNvPr>
          <p:cNvSpPr>
            <a:spLocks noGrp="1"/>
          </p:cNvSpPr>
          <p:nvPr>
            <p:ph type="title"/>
          </p:nvPr>
        </p:nvSpPr>
        <p:spPr>
          <a:xfrm>
            <a:off x="545498" y="652105"/>
            <a:ext cx="5964936" cy="859536"/>
          </a:xfrm>
        </p:spPr>
        <p:txBody>
          <a:bodyPr/>
          <a:lstStyle/>
          <a:p>
            <a:r>
              <a:rPr lang="en-US" dirty="0"/>
              <a:t>Lake Shoreline</a:t>
            </a:r>
          </a:p>
        </p:txBody>
      </p:sp>
      <p:sp>
        <p:nvSpPr>
          <p:cNvPr id="3" name="Content Placeholder 2">
            <a:extLst>
              <a:ext uri="{FF2B5EF4-FFF2-40B4-BE49-F238E27FC236}">
                <a16:creationId xmlns:a16="http://schemas.microsoft.com/office/drawing/2014/main" id="{59366B2A-B895-DEC8-A6C7-76B07A456E5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E45AFAB-6DE1-0D5D-F383-C2D32427249F}"/>
              </a:ext>
            </a:extLst>
          </p:cNvPr>
          <p:cNvPicPr>
            <a:picLocks noChangeAspect="1"/>
          </p:cNvPicPr>
          <p:nvPr/>
        </p:nvPicPr>
        <p:blipFill>
          <a:blip r:embed="rId2"/>
          <a:stretch>
            <a:fillRect/>
          </a:stretch>
        </p:blipFill>
        <p:spPr>
          <a:xfrm>
            <a:off x="7674623" y="248485"/>
            <a:ext cx="4257675" cy="1370003"/>
          </a:xfrm>
          <a:prstGeom prst="rect">
            <a:avLst/>
          </a:prstGeom>
        </p:spPr>
      </p:pic>
      <p:pic>
        <p:nvPicPr>
          <p:cNvPr id="7" name="Picture 6">
            <a:extLst>
              <a:ext uri="{FF2B5EF4-FFF2-40B4-BE49-F238E27FC236}">
                <a16:creationId xmlns:a16="http://schemas.microsoft.com/office/drawing/2014/main" id="{291E5A70-5582-7B41-354C-854E100A5FEA}"/>
              </a:ext>
            </a:extLst>
          </p:cNvPr>
          <p:cNvPicPr>
            <a:picLocks noChangeAspect="1"/>
          </p:cNvPicPr>
          <p:nvPr/>
        </p:nvPicPr>
        <p:blipFill>
          <a:blip r:embed="rId3"/>
          <a:stretch>
            <a:fillRect/>
          </a:stretch>
        </p:blipFill>
        <p:spPr>
          <a:xfrm>
            <a:off x="155510" y="3508926"/>
            <a:ext cx="6362700" cy="981075"/>
          </a:xfrm>
          <a:prstGeom prst="rect">
            <a:avLst/>
          </a:prstGeom>
        </p:spPr>
      </p:pic>
      <p:pic>
        <p:nvPicPr>
          <p:cNvPr id="9" name="Picture 8">
            <a:extLst>
              <a:ext uri="{FF2B5EF4-FFF2-40B4-BE49-F238E27FC236}">
                <a16:creationId xmlns:a16="http://schemas.microsoft.com/office/drawing/2014/main" id="{46160DA8-A53A-32AB-EC27-B1F62C4E8E70}"/>
              </a:ext>
            </a:extLst>
          </p:cNvPr>
          <p:cNvPicPr>
            <a:picLocks noChangeAspect="1"/>
          </p:cNvPicPr>
          <p:nvPr/>
        </p:nvPicPr>
        <p:blipFill>
          <a:blip r:embed="rId4"/>
          <a:stretch>
            <a:fillRect/>
          </a:stretch>
        </p:blipFill>
        <p:spPr>
          <a:xfrm>
            <a:off x="152400" y="4601337"/>
            <a:ext cx="8162925" cy="952500"/>
          </a:xfrm>
          <a:prstGeom prst="rect">
            <a:avLst/>
          </a:prstGeom>
        </p:spPr>
      </p:pic>
      <p:pic>
        <p:nvPicPr>
          <p:cNvPr id="11" name="Picture 10">
            <a:extLst>
              <a:ext uri="{FF2B5EF4-FFF2-40B4-BE49-F238E27FC236}">
                <a16:creationId xmlns:a16="http://schemas.microsoft.com/office/drawing/2014/main" id="{8345D5BD-F8BC-42F1-ECF3-5DC2D75024EF}"/>
              </a:ext>
            </a:extLst>
          </p:cNvPr>
          <p:cNvPicPr>
            <a:picLocks noChangeAspect="1"/>
          </p:cNvPicPr>
          <p:nvPr/>
        </p:nvPicPr>
        <p:blipFill>
          <a:blip r:embed="rId5"/>
          <a:stretch>
            <a:fillRect/>
          </a:stretch>
        </p:blipFill>
        <p:spPr>
          <a:xfrm>
            <a:off x="164840" y="1760526"/>
            <a:ext cx="11798560" cy="1637064"/>
          </a:xfrm>
          <a:prstGeom prst="rect">
            <a:avLst/>
          </a:prstGeom>
        </p:spPr>
      </p:pic>
      <p:pic>
        <p:nvPicPr>
          <p:cNvPr id="13" name="Picture 12">
            <a:extLst>
              <a:ext uri="{FF2B5EF4-FFF2-40B4-BE49-F238E27FC236}">
                <a16:creationId xmlns:a16="http://schemas.microsoft.com/office/drawing/2014/main" id="{BA59608C-0C38-4A7B-A4B0-90B6501B1490}"/>
              </a:ext>
            </a:extLst>
          </p:cNvPr>
          <p:cNvPicPr>
            <a:picLocks noChangeAspect="1"/>
          </p:cNvPicPr>
          <p:nvPr/>
        </p:nvPicPr>
        <p:blipFill>
          <a:blip r:embed="rId6"/>
          <a:stretch>
            <a:fillRect/>
          </a:stretch>
        </p:blipFill>
        <p:spPr>
          <a:xfrm>
            <a:off x="295274" y="6163437"/>
            <a:ext cx="7877175" cy="371475"/>
          </a:xfrm>
          <a:prstGeom prst="rect">
            <a:avLst/>
          </a:prstGeom>
        </p:spPr>
      </p:pic>
    </p:spTree>
    <p:extLst>
      <p:ext uri="{BB962C8B-B14F-4D97-AF65-F5344CB8AC3E}">
        <p14:creationId xmlns:p14="http://schemas.microsoft.com/office/powerpoint/2010/main" val="81139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8BE208-0615-4C3E-AFDC-AE095EC70D92}"/>
              </a:ext>
            </a:extLst>
          </p:cNvPr>
          <p:cNvSpPr>
            <a:spLocks noGrp="1"/>
          </p:cNvSpPr>
          <p:nvPr>
            <p:ph type="ctrTitle"/>
          </p:nvPr>
        </p:nvSpPr>
        <p:spPr>
          <a:xfrm>
            <a:off x="8229600" y="304800"/>
            <a:ext cx="4309947" cy="1447800"/>
          </a:xfrm>
        </p:spPr>
        <p:txBody>
          <a:bodyPr>
            <a:normAutofit/>
          </a:bodyPr>
          <a:lstStyle/>
          <a:p>
            <a:r>
              <a:rPr lang="en-US" sz="4400" dirty="0"/>
              <a:t>Tactical Basin Planning</a:t>
            </a:r>
          </a:p>
        </p:txBody>
      </p:sp>
      <p:pic>
        <p:nvPicPr>
          <p:cNvPr id="2" name="Picture 1" descr="Map&#10;&#10;Description automatically generated">
            <a:extLst>
              <a:ext uri="{FF2B5EF4-FFF2-40B4-BE49-F238E27FC236}">
                <a16:creationId xmlns:a16="http://schemas.microsoft.com/office/drawing/2014/main" id="{B62998F6-C1AC-484C-9499-83BDB69375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2084398"/>
            <a:ext cx="5647681" cy="4077336"/>
          </a:xfrm>
          <a:prstGeom prst="rect">
            <a:avLst/>
          </a:prstGeom>
          <a:ln w="12700">
            <a:solidFill>
              <a:schemeClr val="accent1"/>
            </a:solidFill>
          </a:ln>
        </p:spPr>
      </p:pic>
      <p:pic>
        <p:nvPicPr>
          <p:cNvPr id="5" name="Picture 4">
            <a:extLst>
              <a:ext uri="{FF2B5EF4-FFF2-40B4-BE49-F238E27FC236}">
                <a16:creationId xmlns:a16="http://schemas.microsoft.com/office/drawing/2014/main" id="{DBA9E6BF-8483-0F8A-32B9-DAAD7046569E}"/>
              </a:ext>
            </a:extLst>
          </p:cNvPr>
          <p:cNvPicPr>
            <a:picLocks noChangeAspect="1"/>
          </p:cNvPicPr>
          <p:nvPr/>
        </p:nvPicPr>
        <p:blipFill>
          <a:blip r:embed="rId4"/>
          <a:stretch>
            <a:fillRect/>
          </a:stretch>
        </p:blipFill>
        <p:spPr>
          <a:xfrm>
            <a:off x="62984" y="1219200"/>
            <a:ext cx="4627963" cy="5544540"/>
          </a:xfrm>
          <a:prstGeom prst="rect">
            <a:avLst/>
          </a:prstGeom>
        </p:spPr>
      </p:pic>
      <p:pic>
        <p:nvPicPr>
          <p:cNvPr id="16" name="Picture 15">
            <a:extLst>
              <a:ext uri="{FF2B5EF4-FFF2-40B4-BE49-F238E27FC236}">
                <a16:creationId xmlns:a16="http://schemas.microsoft.com/office/drawing/2014/main" id="{3ECBB762-C71A-4712-85B0-D0DF19F666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7476" y="100670"/>
            <a:ext cx="3563579" cy="3615802"/>
          </a:xfrm>
          <a:prstGeom prst="rect">
            <a:avLst/>
          </a:prstGeom>
          <a:noFill/>
          <a:ln>
            <a:noFill/>
          </a:ln>
        </p:spPr>
      </p:pic>
    </p:spTree>
    <p:extLst>
      <p:ext uri="{BB962C8B-B14F-4D97-AF65-F5344CB8AC3E}">
        <p14:creationId xmlns:p14="http://schemas.microsoft.com/office/powerpoint/2010/main" val="786391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4649E-A5E9-DB74-C966-7674B0DD3584}"/>
              </a:ext>
            </a:extLst>
          </p:cNvPr>
          <p:cNvSpPr>
            <a:spLocks noGrp="1"/>
          </p:cNvSpPr>
          <p:nvPr>
            <p:ph type="title"/>
          </p:nvPr>
        </p:nvSpPr>
        <p:spPr>
          <a:xfrm>
            <a:off x="6858000" y="76200"/>
            <a:ext cx="3733800" cy="619125"/>
          </a:xfrm>
        </p:spPr>
        <p:txBody>
          <a:bodyPr/>
          <a:lstStyle/>
          <a:p>
            <a:r>
              <a:rPr lang="en-US" dirty="0"/>
              <a:t>Questions?</a:t>
            </a:r>
          </a:p>
        </p:txBody>
      </p:sp>
      <p:sp>
        <p:nvSpPr>
          <p:cNvPr id="3" name="Content Placeholder 2">
            <a:extLst>
              <a:ext uri="{FF2B5EF4-FFF2-40B4-BE49-F238E27FC236}">
                <a16:creationId xmlns:a16="http://schemas.microsoft.com/office/drawing/2014/main" id="{A0B2563F-E17E-0F28-7822-257F1A85887C}"/>
              </a:ext>
            </a:extLst>
          </p:cNvPr>
          <p:cNvSpPr>
            <a:spLocks noGrp="1"/>
          </p:cNvSpPr>
          <p:nvPr>
            <p:ph idx="1"/>
          </p:nvPr>
        </p:nvSpPr>
        <p:spPr>
          <a:xfrm>
            <a:off x="377952" y="5791200"/>
            <a:ext cx="10716768" cy="2057400"/>
          </a:xfrm>
        </p:spPr>
        <p:txBody>
          <a:bodyPr/>
          <a:lstStyle/>
          <a:p>
            <a:pPr marL="0" indent="0" eaLnBrk="0" hangingPunct="0">
              <a:spcBef>
                <a:spcPct val="0"/>
              </a:spcBef>
              <a:buNone/>
            </a:pPr>
            <a:r>
              <a:rPr lang="en-US" altLang="en-US" sz="32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Ben Copans- </a:t>
            </a:r>
            <a:r>
              <a:rPr lang="en-US" altLang="en-US" sz="3200" b="1" i="1" dirty="0">
                <a:solidFill>
                  <a:schemeClr val="tx1"/>
                </a:solidFill>
                <a:latin typeface="Georgia" panose="02040502050405020303" pitchFamily="18" charset="0"/>
                <a:ea typeface="Calibri" panose="020F0502020204030204" pitchFamily="34" charset="0"/>
                <a:cs typeface="Times New Roman" panose="02020603050405020304" pitchFamily="18" charset="0"/>
              </a:rPr>
              <a:t>Watershed Planner</a:t>
            </a:r>
            <a:br>
              <a:rPr lang="en-US" altLang="en-US" sz="32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br>
            <a:r>
              <a:rPr lang="en-US" altLang="en-US" sz="3200" dirty="0">
                <a:solidFill>
                  <a:schemeClr val="tx1"/>
                </a:solidFill>
                <a:latin typeface="Georgia" panose="02040502050405020303" pitchFamily="18" charset="0"/>
                <a:ea typeface="Calibri" panose="020F0502020204030204" pitchFamily="34" charset="0"/>
                <a:cs typeface="Times New Roman" panose="02020603050405020304" pitchFamily="18" charset="0"/>
              </a:rPr>
              <a:t>(802) 490-6143</a:t>
            </a:r>
            <a:r>
              <a:rPr lang="en-US" altLang="en-US" sz="2800" dirty="0">
                <a:solidFill>
                  <a:schemeClr val="tx1"/>
                </a:solidFill>
                <a:latin typeface="Georgia" panose="02040502050405020303" pitchFamily="18" charset="0"/>
                <a:ea typeface="Calibri" panose="020F0502020204030204" pitchFamily="34" charset="0"/>
                <a:cs typeface="Times New Roman" panose="02020603050405020304" pitchFamily="18" charset="0"/>
              </a:rPr>
              <a:t> </a:t>
            </a:r>
            <a:r>
              <a:rPr lang="en-US" altLang="en-US" sz="2800" dirty="0">
                <a:solidFill>
                  <a:schemeClr val="tx1"/>
                </a:solidFill>
                <a:latin typeface="Georgia" panose="02040502050405020303"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ben.copans@vermont.gov</a:t>
            </a:r>
            <a:endParaRPr lang="en-US" altLang="en-US" sz="800" dirty="0">
              <a:solidFill>
                <a:schemeClr val="tx1"/>
              </a:solidFill>
            </a:endParaRPr>
          </a:p>
          <a:p>
            <a:pPr marL="0" indent="0">
              <a:buNone/>
            </a:pPr>
            <a:endParaRPr lang="en-US" b="1" dirty="0"/>
          </a:p>
        </p:txBody>
      </p:sp>
      <p:pic>
        <p:nvPicPr>
          <p:cNvPr id="5" name="Picture 4" descr="A picture containing ground, tree, outdoor, yellow&#10;&#10;Description automatically generated">
            <a:extLst>
              <a:ext uri="{FF2B5EF4-FFF2-40B4-BE49-F238E27FC236}">
                <a16:creationId xmlns:a16="http://schemas.microsoft.com/office/drawing/2014/main" id="{9C65E531-0AB2-D8F9-6F84-1642425D7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4200" y="838200"/>
            <a:ext cx="5994253" cy="4495690"/>
          </a:xfrm>
          <a:prstGeom prst="rect">
            <a:avLst/>
          </a:prstGeom>
        </p:spPr>
      </p:pic>
      <p:pic>
        <p:nvPicPr>
          <p:cNvPr id="4" name="Picture 3">
            <a:extLst>
              <a:ext uri="{FF2B5EF4-FFF2-40B4-BE49-F238E27FC236}">
                <a16:creationId xmlns:a16="http://schemas.microsoft.com/office/drawing/2014/main" id="{D74298B9-BA8A-FE9D-870B-D32D74B86FAE}"/>
              </a:ext>
            </a:extLst>
          </p:cNvPr>
          <p:cNvPicPr>
            <a:picLocks noChangeAspect="1"/>
          </p:cNvPicPr>
          <p:nvPr/>
        </p:nvPicPr>
        <p:blipFill>
          <a:blip r:embed="rId4"/>
          <a:stretch>
            <a:fillRect/>
          </a:stretch>
        </p:blipFill>
        <p:spPr>
          <a:xfrm>
            <a:off x="152400" y="76200"/>
            <a:ext cx="4800600" cy="5751368"/>
          </a:xfrm>
          <a:prstGeom prst="rect">
            <a:avLst/>
          </a:prstGeom>
        </p:spPr>
      </p:pic>
    </p:spTree>
    <p:extLst>
      <p:ext uri="{BB962C8B-B14F-4D97-AF65-F5344CB8AC3E}">
        <p14:creationId xmlns:p14="http://schemas.microsoft.com/office/powerpoint/2010/main" val="82423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DC4AD-A16D-428B-8FD1-6AE1B38D4630}"/>
              </a:ext>
            </a:extLst>
          </p:cNvPr>
          <p:cNvSpPr>
            <a:spLocks noGrp="1"/>
          </p:cNvSpPr>
          <p:nvPr>
            <p:ph type="title"/>
          </p:nvPr>
        </p:nvSpPr>
        <p:spPr>
          <a:xfrm>
            <a:off x="533400" y="304800"/>
            <a:ext cx="10716768" cy="859536"/>
          </a:xfrm>
        </p:spPr>
        <p:txBody>
          <a:bodyPr/>
          <a:lstStyle/>
          <a:p>
            <a:r>
              <a:rPr lang="en-US" dirty="0"/>
              <a:t>Presentation outline</a:t>
            </a:r>
          </a:p>
        </p:txBody>
      </p:sp>
      <p:sp>
        <p:nvSpPr>
          <p:cNvPr id="5" name="Content Placeholder 4">
            <a:extLst>
              <a:ext uri="{FF2B5EF4-FFF2-40B4-BE49-F238E27FC236}">
                <a16:creationId xmlns:a16="http://schemas.microsoft.com/office/drawing/2014/main" id="{D2FB01AC-23DD-4F26-B66A-CC43F0EFAE92}"/>
              </a:ext>
            </a:extLst>
          </p:cNvPr>
          <p:cNvSpPr>
            <a:spLocks noGrp="1"/>
          </p:cNvSpPr>
          <p:nvPr>
            <p:ph idx="1"/>
          </p:nvPr>
        </p:nvSpPr>
        <p:spPr>
          <a:xfrm>
            <a:off x="533400" y="1524000"/>
            <a:ext cx="5867400" cy="3526536"/>
          </a:xfrm>
        </p:spPr>
        <p:txBody>
          <a:bodyPr>
            <a:normAutofit fontScale="92500"/>
          </a:bodyPr>
          <a:lstStyle/>
          <a:p>
            <a:r>
              <a:rPr lang="en-US" dirty="0"/>
              <a:t>Partnerships and technical support to for lakeshore projects</a:t>
            </a:r>
          </a:p>
          <a:p>
            <a:r>
              <a:rPr lang="en-US" dirty="0"/>
              <a:t>Potential funding sources</a:t>
            </a:r>
          </a:p>
          <a:p>
            <a:pPr lvl="1"/>
            <a:r>
              <a:rPr lang="en-US" dirty="0"/>
              <a:t>Enhancement grants</a:t>
            </a:r>
          </a:p>
          <a:p>
            <a:pPr lvl="1"/>
            <a:r>
              <a:rPr lang="en-US" dirty="0"/>
              <a:t>Formula grants</a:t>
            </a:r>
          </a:p>
          <a:p>
            <a:r>
              <a:rPr lang="en-US" dirty="0"/>
              <a:t>Project types and phosphorus reduction calculators</a:t>
            </a:r>
          </a:p>
        </p:txBody>
      </p:sp>
      <p:pic>
        <p:nvPicPr>
          <p:cNvPr id="3" name="Picture 2" descr="A picture containing tree, grass, outdoor, sky&#10;&#10;Description automatically generated">
            <a:extLst>
              <a:ext uri="{FF2B5EF4-FFF2-40B4-BE49-F238E27FC236}">
                <a16:creationId xmlns:a16="http://schemas.microsoft.com/office/drawing/2014/main" id="{4BAB1BAD-811B-6E37-28B3-314A93FE3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1164336"/>
            <a:ext cx="5181600" cy="3886200"/>
          </a:xfrm>
          <a:prstGeom prst="rect">
            <a:avLst/>
          </a:prstGeom>
        </p:spPr>
      </p:pic>
    </p:spTree>
    <p:extLst>
      <p:ext uri="{BB962C8B-B14F-4D97-AF65-F5344CB8AC3E}">
        <p14:creationId xmlns:p14="http://schemas.microsoft.com/office/powerpoint/2010/main" val="859512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76ED-72BD-9B1C-508E-E425B5DC8C30}"/>
              </a:ext>
            </a:extLst>
          </p:cNvPr>
          <p:cNvSpPr>
            <a:spLocks noGrp="1"/>
          </p:cNvSpPr>
          <p:nvPr>
            <p:ph type="title"/>
          </p:nvPr>
        </p:nvSpPr>
        <p:spPr>
          <a:xfrm>
            <a:off x="90903" y="347663"/>
            <a:ext cx="11024770" cy="533400"/>
          </a:xfrm>
        </p:spPr>
        <p:txBody>
          <a:bodyPr/>
          <a:lstStyle/>
          <a:p>
            <a:r>
              <a:rPr lang="en-US" sz="3200" dirty="0"/>
              <a:t>Practices also help to address increasing nutrient trends and to improve lakeshore habitat – Shadow Lake Example….</a:t>
            </a:r>
          </a:p>
        </p:txBody>
      </p:sp>
      <p:sp>
        <p:nvSpPr>
          <p:cNvPr id="3" name="Content Placeholder 2">
            <a:extLst>
              <a:ext uri="{FF2B5EF4-FFF2-40B4-BE49-F238E27FC236}">
                <a16:creationId xmlns:a16="http://schemas.microsoft.com/office/drawing/2014/main" id="{94A83EEE-9D4C-3348-1B63-6455AD3424DF}"/>
              </a:ext>
            </a:extLst>
          </p:cNvPr>
          <p:cNvSpPr>
            <a:spLocks noGrp="1"/>
          </p:cNvSpPr>
          <p:nvPr>
            <p:ph idx="1"/>
          </p:nvPr>
        </p:nvSpPr>
        <p:spPr>
          <a:xfrm>
            <a:off x="485775" y="1274503"/>
            <a:ext cx="3095626" cy="533400"/>
          </a:xfrm>
        </p:spPr>
        <p:txBody>
          <a:bodyPr>
            <a:normAutofit lnSpcReduction="10000"/>
          </a:bodyPr>
          <a:lstStyle/>
          <a:p>
            <a:pPr marL="0" indent="0">
              <a:buNone/>
            </a:pPr>
            <a:r>
              <a:rPr lang="en-US" u="sng" dirty="0"/>
              <a:t>Lake score card</a:t>
            </a:r>
          </a:p>
        </p:txBody>
      </p:sp>
      <p:pic>
        <p:nvPicPr>
          <p:cNvPr id="5" name="Picture 4">
            <a:extLst>
              <a:ext uri="{FF2B5EF4-FFF2-40B4-BE49-F238E27FC236}">
                <a16:creationId xmlns:a16="http://schemas.microsoft.com/office/drawing/2014/main" id="{31C68F5F-2318-0B65-4D9C-15D693FB0672}"/>
              </a:ext>
            </a:extLst>
          </p:cNvPr>
          <p:cNvPicPr>
            <a:picLocks noChangeAspect="1"/>
          </p:cNvPicPr>
          <p:nvPr/>
        </p:nvPicPr>
        <p:blipFill rotWithShape="1">
          <a:blip r:embed="rId2"/>
          <a:srcRect l="4352" t="9887" r="69531" b="55634"/>
          <a:stretch/>
        </p:blipFill>
        <p:spPr>
          <a:xfrm>
            <a:off x="4191000" y="1280775"/>
            <a:ext cx="3030434" cy="2929421"/>
          </a:xfrm>
          <a:prstGeom prst="rect">
            <a:avLst/>
          </a:prstGeom>
        </p:spPr>
      </p:pic>
      <p:pic>
        <p:nvPicPr>
          <p:cNvPr id="7" name="Picture 6">
            <a:extLst>
              <a:ext uri="{FF2B5EF4-FFF2-40B4-BE49-F238E27FC236}">
                <a16:creationId xmlns:a16="http://schemas.microsoft.com/office/drawing/2014/main" id="{341587DF-FAB7-69EA-9071-0711D75EFE5A}"/>
              </a:ext>
            </a:extLst>
          </p:cNvPr>
          <p:cNvPicPr>
            <a:picLocks noChangeAspect="1"/>
          </p:cNvPicPr>
          <p:nvPr/>
        </p:nvPicPr>
        <p:blipFill>
          <a:blip r:embed="rId3"/>
          <a:stretch>
            <a:fillRect/>
          </a:stretch>
        </p:blipFill>
        <p:spPr>
          <a:xfrm>
            <a:off x="123825" y="2192013"/>
            <a:ext cx="3971925" cy="3343275"/>
          </a:xfrm>
          <a:prstGeom prst="rect">
            <a:avLst/>
          </a:prstGeom>
        </p:spPr>
      </p:pic>
      <p:pic>
        <p:nvPicPr>
          <p:cNvPr id="11" name="Picture 10">
            <a:extLst>
              <a:ext uri="{FF2B5EF4-FFF2-40B4-BE49-F238E27FC236}">
                <a16:creationId xmlns:a16="http://schemas.microsoft.com/office/drawing/2014/main" id="{BC35AABD-6861-BE28-9728-2506B368AC50}"/>
              </a:ext>
            </a:extLst>
          </p:cNvPr>
          <p:cNvPicPr>
            <a:picLocks noChangeAspect="1"/>
          </p:cNvPicPr>
          <p:nvPr/>
        </p:nvPicPr>
        <p:blipFill>
          <a:blip r:embed="rId4"/>
          <a:stretch>
            <a:fillRect/>
          </a:stretch>
        </p:blipFill>
        <p:spPr>
          <a:xfrm>
            <a:off x="7373495" y="2676525"/>
            <a:ext cx="3971924" cy="3538265"/>
          </a:xfrm>
          <a:prstGeom prst="rect">
            <a:avLst/>
          </a:prstGeom>
        </p:spPr>
      </p:pic>
      <p:pic>
        <p:nvPicPr>
          <p:cNvPr id="13" name="Picture 12">
            <a:extLst>
              <a:ext uri="{FF2B5EF4-FFF2-40B4-BE49-F238E27FC236}">
                <a16:creationId xmlns:a16="http://schemas.microsoft.com/office/drawing/2014/main" id="{F1BBFA01-5C51-7058-D615-A9C8FE692E64}"/>
              </a:ext>
            </a:extLst>
          </p:cNvPr>
          <p:cNvPicPr>
            <a:picLocks noChangeAspect="1"/>
          </p:cNvPicPr>
          <p:nvPr/>
        </p:nvPicPr>
        <p:blipFill>
          <a:blip r:embed="rId5"/>
          <a:stretch>
            <a:fillRect/>
          </a:stretch>
        </p:blipFill>
        <p:spPr>
          <a:xfrm>
            <a:off x="9359457" y="1240324"/>
            <a:ext cx="2725634" cy="2201474"/>
          </a:xfrm>
          <a:prstGeom prst="rect">
            <a:avLst/>
          </a:prstGeom>
        </p:spPr>
      </p:pic>
      <p:sp>
        <p:nvSpPr>
          <p:cNvPr id="14" name="Content Placeholder 2">
            <a:extLst>
              <a:ext uri="{FF2B5EF4-FFF2-40B4-BE49-F238E27FC236}">
                <a16:creationId xmlns:a16="http://schemas.microsoft.com/office/drawing/2014/main" id="{A852D579-7A33-0C8A-D6D3-3826E2C81DFB}"/>
              </a:ext>
            </a:extLst>
          </p:cNvPr>
          <p:cNvSpPr txBox="1">
            <a:spLocks/>
          </p:cNvSpPr>
          <p:nvPr/>
        </p:nvSpPr>
        <p:spPr>
          <a:xfrm>
            <a:off x="8839200" y="655196"/>
            <a:ext cx="2276473" cy="533400"/>
          </a:xfrm>
          <a:prstGeom prst="rect">
            <a:avLst/>
          </a:prstGeom>
        </p:spPr>
        <p:txBody>
          <a:bodyPr vert="horz" lIns="91440" tIns="45720" rIns="91440" bIns="45720" rtlCol="0">
            <a:normAutofit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3200" kern="1200">
                <a:solidFill>
                  <a:schemeClr val="tx1"/>
                </a:solidFill>
                <a:latin typeface="+mj-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kern="1200">
                <a:solidFill>
                  <a:schemeClr val="tx1"/>
                </a:solidFill>
                <a:latin typeface="+mj-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solidFill>
                <a:latin typeface="+mj-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solidFill>
                <a:latin typeface="+mj-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u="sng" dirty="0"/>
              <a:t>Land cover</a:t>
            </a:r>
          </a:p>
        </p:txBody>
      </p:sp>
    </p:spTree>
    <p:extLst>
      <p:ext uri="{BB962C8B-B14F-4D97-AF65-F5344CB8AC3E}">
        <p14:creationId xmlns:p14="http://schemas.microsoft.com/office/powerpoint/2010/main" val="3172035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2D8A9-C464-46C0-B7B7-AB6CE93E12FC}"/>
              </a:ext>
            </a:extLst>
          </p:cNvPr>
          <p:cNvSpPr>
            <a:spLocks noGrp="1"/>
          </p:cNvSpPr>
          <p:nvPr>
            <p:ph type="title"/>
          </p:nvPr>
        </p:nvSpPr>
        <p:spPr>
          <a:xfrm>
            <a:off x="5364323" y="261431"/>
            <a:ext cx="6187440" cy="1325563"/>
          </a:xfrm>
        </p:spPr>
        <p:txBody>
          <a:bodyPr/>
          <a:lstStyle/>
          <a:p>
            <a:r>
              <a:rPr lang="en-US" sz="4000" dirty="0"/>
              <a:t>Riparian buffers</a:t>
            </a:r>
          </a:p>
        </p:txBody>
      </p:sp>
      <p:pic>
        <p:nvPicPr>
          <p:cNvPr id="6" name="Picture 5">
            <a:extLst>
              <a:ext uri="{FF2B5EF4-FFF2-40B4-BE49-F238E27FC236}">
                <a16:creationId xmlns:a16="http://schemas.microsoft.com/office/drawing/2014/main" id="{BFEB55FE-740B-4A29-99F6-6157EA572C50}"/>
              </a:ext>
            </a:extLst>
          </p:cNvPr>
          <p:cNvPicPr/>
          <p:nvPr/>
        </p:nvPicPr>
        <p:blipFill>
          <a:blip r:embed="rId2" cstate="print">
            <a:extLst>
              <a:ext uri="{28A0092B-C50C-407E-A947-70E740481C1C}">
                <a14:useLocalDpi xmlns:a14="http://schemas.microsoft.com/office/drawing/2010/main" val="0"/>
              </a:ext>
            </a:extLst>
          </a:blip>
          <a:srcRect l="5556" r="5556"/>
          <a:stretch>
            <a:fillRect/>
          </a:stretch>
        </p:blipFill>
        <p:spPr bwMode="auto">
          <a:xfrm>
            <a:off x="6096000" y="2209801"/>
            <a:ext cx="5797232" cy="3938772"/>
          </a:xfrm>
          <a:prstGeom prst="rect">
            <a:avLst/>
          </a:prstGeom>
          <a:noFill/>
          <a:ln>
            <a:noFill/>
          </a:ln>
          <a:effectLst/>
        </p:spPr>
      </p:pic>
      <p:pic>
        <p:nvPicPr>
          <p:cNvPr id="4" name="Picture 3">
            <a:extLst>
              <a:ext uri="{FF2B5EF4-FFF2-40B4-BE49-F238E27FC236}">
                <a16:creationId xmlns:a16="http://schemas.microsoft.com/office/drawing/2014/main" id="{FD2531C0-3703-4780-B628-0C24476A323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1642" y="444738"/>
            <a:ext cx="4282758" cy="2858292"/>
          </a:xfrm>
          <a:prstGeom prst="rect">
            <a:avLst/>
          </a:prstGeom>
          <a:noFill/>
          <a:ln>
            <a:noFill/>
          </a:ln>
        </p:spPr>
      </p:pic>
      <p:pic>
        <p:nvPicPr>
          <p:cNvPr id="5" name="Content Placeholder 4">
            <a:extLst>
              <a:ext uri="{FF2B5EF4-FFF2-40B4-BE49-F238E27FC236}">
                <a16:creationId xmlns:a16="http://schemas.microsoft.com/office/drawing/2014/main" id="{9D3F3F8B-A27B-4FFC-87FD-D4E5E9DE0DA9}"/>
              </a:ext>
            </a:extLst>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41642" y="3554970"/>
            <a:ext cx="4282758" cy="3151266"/>
          </a:xfrm>
          <a:prstGeom prst="rect">
            <a:avLst/>
          </a:prstGeom>
          <a:noFill/>
          <a:ln>
            <a:noFill/>
          </a:ln>
        </p:spPr>
      </p:pic>
    </p:spTree>
    <p:extLst>
      <p:ext uri="{BB962C8B-B14F-4D97-AF65-F5344CB8AC3E}">
        <p14:creationId xmlns:p14="http://schemas.microsoft.com/office/powerpoint/2010/main" val="524139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89F0-62C8-54A9-3347-A4302A714540}"/>
              </a:ext>
            </a:extLst>
          </p:cNvPr>
          <p:cNvSpPr>
            <a:spLocks noGrp="1"/>
          </p:cNvSpPr>
          <p:nvPr>
            <p:ph type="title"/>
          </p:nvPr>
        </p:nvSpPr>
        <p:spPr>
          <a:xfrm>
            <a:off x="545498" y="652105"/>
            <a:ext cx="5964936" cy="859536"/>
          </a:xfrm>
        </p:spPr>
        <p:txBody>
          <a:bodyPr/>
          <a:lstStyle/>
          <a:p>
            <a:r>
              <a:rPr lang="en-US" dirty="0"/>
              <a:t>Riparian Buffer</a:t>
            </a:r>
          </a:p>
        </p:txBody>
      </p:sp>
      <p:sp>
        <p:nvSpPr>
          <p:cNvPr id="3" name="Content Placeholder 2">
            <a:extLst>
              <a:ext uri="{FF2B5EF4-FFF2-40B4-BE49-F238E27FC236}">
                <a16:creationId xmlns:a16="http://schemas.microsoft.com/office/drawing/2014/main" id="{59366B2A-B895-DEC8-A6C7-76B07A456E56}"/>
              </a:ext>
            </a:extLst>
          </p:cNvPr>
          <p:cNvSpPr>
            <a:spLocks noGrp="1"/>
          </p:cNvSpPr>
          <p:nvPr>
            <p:ph idx="1"/>
          </p:nvPr>
        </p:nvSpPr>
        <p:spPr>
          <a:xfrm>
            <a:off x="7674622" y="4616096"/>
            <a:ext cx="4257675" cy="859960"/>
          </a:xfrm>
        </p:spPr>
        <p:txBody>
          <a:bodyPr>
            <a:normAutofit fontScale="92500" lnSpcReduction="20000"/>
          </a:bodyPr>
          <a:lstStyle/>
          <a:p>
            <a:pPr marL="0" indent="0">
              <a:buNone/>
            </a:pPr>
            <a:r>
              <a:rPr lang="en-US" dirty="0"/>
              <a:t>Up to three land uses can be included.</a:t>
            </a:r>
          </a:p>
        </p:txBody>
      </p:sp>
      <p:pic>
        <p:nvPicPr>
          <p:cNvPr id="6" name="Picture 5">
            <a:extLst>
              <a:ext uri="{FF2B5EF4-FFF2-40B4-BE49-F238E27FC236}">
                <a16:creationId xmlns:a16="http://schemas.microsoft.com/office/drawing/2014/main" id="{3FF50105-FB5B-DE6A-EBFA-7E40AFA6E9B2}"/>
              </a:ext>
            </a:extLst>
          </p:cNvPr>
          <p:cNvPicPr>
            <a:picLocks noChangeAspect="1"/>
          </p:cNvPicPr>
          <p:nvPr/>
        </p:nvPicPr>
        <p:blipFill>
          <a:blip r:embed="rId2"/>
          <a:stretch>
            <a:fillRect/>
          </a:stretch>
        </p:blipFill>
        <p:spPr>
          <a:xfrm>
            <a:off x="304799" y="6062259"/>
            <a:ext cx="7858125" cy="381000"/>
          </a:xfrm>
          <a:prstGeom prst="rect">
            <a:avLst/>
          </a:prstGeom>
        </p:spPr>
      </p:pic>
      <p:pic>
        <p:nvPicPr>
          <p:cNvPr id="10" name="Picture 9">
            <a:extLst>
              <a:ext uri="{FF2B5EF4-FFF2-40B4-BE49-F238E27FC236}">
                <a16:creationId xmlns:a16="http://schemas.microsoft.com/office/drawing/2014/main" id="{D5D388E7-CF2C-1C15-90FF-BCD05A559077}"/>
              </a:ext>
            </a:extLst>
          </p:cNvPr>
          <p:cNvPicPr>
            <a:picLocks noChangeAspect="1"/>
          </p:cNvPicPr>
          <p:nvPr/>
        </p:nvPicPr>
        <p:blipFill>
          <a:blip r:embed="rId3"/>
          <a:stretch>
            <a:fillRect/>
          </a:stretch>
        </p:blipFill>
        <p:spPr>
          <a:xfrm>
            <a:off x="304799" y="3292940"/>
            <a:ext cx="9991725" cy="1181100"/>
          </a:xfrm>
          <a:prstGeom prst="rect">
            <a:avLst/>
          </a:prstGeom>
        </p:spPr>
      </p:pic>
      <p:pic>
        <p:nvPicPr>
          <p:cNvPr id="14" name="Picture 13">
            <a:extLst>
              <a:ext uri="{FF2B5EF4-FFF2-40B4-BE49-F238E27FC236}">
                <a16:creationId xmlns:a16="http://schemas.microsoft.com/office/drawing/2014/main" id="{2315852D-DE47-7341-753D-E0E2AAC468EA}"/>
              </a:ext>
            </a:extLst>
          </p:cNvPr>
          <p:cNvPicPr>
            <a:picLocks noChangeAspect="1"/>
          </p:cNvPicPr>
          <p:nvPr/>
        </p:nvPicPr>
        <p:blipFill>
          <a:blip r:embed="rId4"/>
          <a:stretch>
            <a:fillRect/>
          </a:stretch>
        </p:blipFill>
        <p:spPr>
          <a:xfrm>
            <a:off x="304799" y="4616096"/>
            <a:ext cx="7058025" cy="1162050"/>
          </a:xfrm>
          <a:prstGeom prst="rect">
            <a:avLst/>
          </a:prstGeom>
        </p:spPr>
      </p:pic>
      <p:pic>
        <p:nvPicPr>
          <p:cNvPr id="16" name="Picture 15">
            <a:extLst>
              <a:ext uri="{FF2B5EF4-FFF2-40B4-BE49-F238E27FC236}">
                <a16:creationId xmlns:a16="http://schemas.microsoft.com/office/drawing/2014/main" id="{855B3FC6-EF68-27ED-3679-38A1E39C7759}"/>
              </a:ext>
            </a:extLst>
          </p:cNvPr>
          <p:cNvPicPr>
            <a:picLocks noChangeAspect="1"/>
          </p:cNvPicPr>
          <p:nvPr/>
        </p:nvPicPr>
        <p:blipFill>
          <a:blip r:embed="rId5"/>
          <a:stretch>
            <a:fillRect/>
          </a:stretch>
        </p:blipFill>
        <p:spPr>
          <a:xfrm>
            <a:off x="304799" y="1809361"/>
            <a:ext cx="11226420" cy="1274713"/>
          </a:xfrm>
          <a:prstGeom prst="rect">
            <a:avLst/>
          </a:prstGeom>
        </p:spPr>
      </p:pic>
      <p:pic>
        <p:nvPicPr>
          <p:cNvPr id="18" name="Picture 17">
            <a:extLst>
              <a:ext uri="{FF2B5EF4-FFF2-40B4-BE49-F238E27FC236}">
                <a16:creationId xmlns:a16="http://schemas.microsoft.com/office/drawing/2014/main" id="{824C6E35-0592-B6BE-539D-A54B936FF14F}"/>
              </a:ext>
            </a:extLst>
          </p:cNvPr>
          <p:cNvPicPr>
            <a:picLocks noChangeAspect="1"/>
          </p:cNvPicPr>
          <p:nvPr/>
        </p:nvPicPr>
        <p:blipFill>
          <a:blip r:embed="rId6"/>
          <a:stretch>
            <a:fillRect/>
          </a:stretch>
        </p:blipFill>
        <p:spPr>
          <a:xfrm>
            <a:off x="5791200" y="319125"/>
            <a:ext cx="5553075" cy="1085850"/>
          </a:xfrm>
          <a:prstGeom prst="rect">
            <a:avLst/>
          </a:prstGeom>
        </p:spPr>
      </p:pic>
    </p:spTree>
    <p:extLst>
      <p:ext uri="{BB962C8B-B14F-4D97-AF65-F5344CB8AC3E}">
        <p14:creationId xmlns:p14="http://schemas.microsoft.com/office/powerpoint/2010/main" val="930976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6592-F3E2-9CA1-658D-C033831D379D}"/>
              </a:ext>
            </a:extLst>
          </p:cNvPr>
          <p:cNvSpPr>
            <a:spLocks noGrp="1"/>
          </p:cNvSpPr>
          <p:nvPr>
            <p:ph type="title"/>
          </p:nvPr>
        </p:nvSpPr>
        <p:spPr>
          <a:xfrm>
            <a:off x="740664" y="381000"/>
            <a:ext cx="10716768" cy="1066799"/>
          </a:xfrm>
        </p:spPr>
        <p:txBody>
          <a:bodyPr/>
          <a:lstStyle/>
          <a:p>
            <a:r>
              <a:rPr lang="en-US" dirty="0"/>
              <a:t>Private Road Projects- tied to </a:t>
            </a:r>
          </a:p>
        </p:txBody>
      </p:sp>
      <p:pic>
        <p:nvPicPr>
          <p:cNvPr id="5" name="Content Placeholder 4" descr="A gravel road in the woods&#10;&#10;Description automatically generated with low confidence">
            <a:extLst>
              <a:ext uri="{FF2B5EF4-FFF2-40B4-BE49-F238E27FC236}">
                <a16:creationId xmlns:a16="http://schemas.microsoft.com/office/drawing/2014/main" id="{8798378E-97FA-986A-B415-95517972C3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5600" y="2038350"/>
            <a:ext cx="5105400" cy="3829050"/>
          </a:xfrm>
        </p:spPr>
      </p:pic>
      <p:pic>
        <p:nvPicPr>
          <p:cNvPr id="11" name="Picture 10" descr="A picture containing tree, outdoor, rock, nature&#10;&#10;Description automatically generated">
            <a:extLst>
              <a:ext uri="{FF2B5EF4-FFF2-40B4-BE49-F238E27FC236}">
                <a16:creationId xmlns:a16="http://schemas.microsoft.com/office/drawing/2014/main" id="{36FCD17E-94F6-E72C-B04F-013837982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0050" y="2038350"/>
            <a:ext cx="4724400" cy="3543300"/>
          </a:xfrm>
          <a:prstGeom prst="rect">
            <a:avLst/>
          </a:prstGeom>
        </p:spPr>
      </p:pic>
    </p:spTree>
    <p:extLst>
      <p:ext uri="{BB962C8B-B14F-4D97-AF65-F5344CB8AC3E}">
        <p14:creationId xmlns:p14="http://schemas.microsoft.com/office/powerpoint/2010/main" val="3453524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89F0-62C8-54A9-3347-A4302A714540}"/>
              </a:ext>
            </a:extLst>
          </p:cNvPr>
          <p:cNvSpPr>
            <a:spLocks noGrp="1"/>
          </p:cNvSpPr>
          <p:nvPr>
            <p:ph type="title"/>
          </p:nvPr>
        </p:nvSpPr>
        <p:spPr>
          <a:xfrm>
            <a:off x="545498" y="652105"/>
            <a:ext cx="5964936" cy="859536"/>
          </a:xfrm>
        </p:spPr>
        <p:txBody>
          <a:bodyPr/>
          <a:lstStyle/>
          <a:p>
            <a:r>
              <a:rPr lang="en-US" dirty="0"/>
              <a:t>Private roads</a:t>
            </a:r>
          </a:p>
        </p:txBody>
      </p:sp>
      <p:pic>
        <p:nvPicPr>
          <p:cNvPr id="5" name="Picture 4">
            <a:extLst>
              <a:ext uri="{FF2B5EF4-FFF2-40B4-BE49-F238E27FC236}">
                <a16:creationId xmlns:a16="http://schemas.microsoft.com/office/drawing/2014/main" id="{DAA264DE-D555-C377-862C-BB63E4FA2BE8}"/>
              </a:ext>
            </a:extLst>
          </p:cNvPr>
          <p:cNvPicPr>
            <a:picLocks noChangeAspect="1"/>
          </p:cNvPicPr>
          <p:nvPr/>
        </p:nvPicPr>
        <p:blipFill>
          <a:blip r:embed="rId2"/>
          <a:stretch>
            <a:fillRect/>
          </a:stretch>
        </p:blipFill>
        <p:spPr>
          <a:xfrm>
            <a:off x="228600" y="6149145"/>
            <a:ext cx="7886700" cy="342900"/>
          </a:xfrm>
          <a:prstGeom prst="rect">
            <a:avLst/>
          </a:prstGeom>
        </p:spPr>
      </p:pic>
      <p:pic>
        <p:nvPicPr>
          <p:cNvPr id="8" name="Picture 7">
            <a:extLst>
              <a:ext uri="{FF2B5EF4-FFF2-40B4-BE49-F238E27FC236}">
                <a16:creationId xmlns:a16="http://schemas.microsoft.com/office/drawing/2014/main" id="{5B876875-FF55-DA76-9534-795B0BF5C8C2}"/>
              </a:ext>
            </a:extLst>
          </p:cNvPr>
          <p:cNvPicPr>
            <a:picLocks noChangeAspect="1"/>
          </p:cNvPicPr>
          <p:nvPr/>
        </p:nvPicPr>
        <p:blipFill>
          <a:blip r:embed="rId3"/>
          <a:stretch>
            <a:fillRect/>
          </a:stretch>
        </p:blipFill>
        <p:spPr>
          <a:xfrm>
            <a:off x="28575" y="3354271"/>
            <a:ext cx="12163425" cy="1076325"/>
          </a:xfrm>
          <a:prstGeom prst="rect">
            <a:avLst/>
          </a:prstGeom>
        </p:spPr>
      </p:pic>
      <p:pic>
        <p:nvPicPr>
          <p:cNvPr id="11" name="Picture 10">
            <a:extLst>
              <a:ext uri="{FF2B5EF4-FFF2-40B4-BE49-F238E27FC236}">
                <a16:creationId xmlns:a16="http://schemas.microsoft.com/office/drawing/2014/main" id="{D80D9670-6465-2D23-0AD2-E3EF8E83AB42}"/>
              </a:ext>
            </a:extLst>
          </p:cNvPr>
          <p:cNvPicPr>
            <a:picLocks noChangeAspect="1"/>
          </p:cNvPicPr>
          <p:nvPr/>
        </p:nvPicPr>
        <p:blipFill>
          <a:blip r:embed="rId4"/>
          <a:stretch>
            <a:fillRect/>
          </a:stretch>
        </p:blipFill>
        <p:spPr>
          <a:xfrm>
            <a:off x="28574" y="4507913"/>
            <a:ext cx="5381625" cy="1147403"/>
          </a:xfrm>
          <a:prstGeom prst="rect">
            <a:avLst/>
          </a:prstGeom>
        </p:spPr>
      </p:pic>
      <p:pic>
        <p:nvPicPr>
          <p:cNvPr id="13" name="Picture 12">
            <a:extLst>
              <a:ext uri="{FF2B5EF4-FFF2-40B4-BE49-F238E27FC236}">
                <a16:creationId xmlns:a16="http://schemas.microsoft.com/office/drawing/2014/main" id="{76071C85-E010-AACF-8379-C24497EAC28C}"/>
              </a:ext>
            </a:extLst>
          </p:cNvPr>
          <p:cNvPicPr>
            <a:picLocks noChangeAspect="1"/>
          </p:cNvPicPr>
          <p:nvPr/>
        </p:nvPicPr>
        <p:blipFill>
          <a:blip r:embed="rId5"/>
          <a:stretch>
            <a:fillRect/>
          </a:stretch>
        </p:blipFill>
        <p:spPr>
          <a:xfrm>
            <a:off x="152400" y="1810663"/>
            <a:ext cx="9753600" cy="1504950"/>
          </a:xfrm>
          <a:prstGeom prst="rect">
            <a:avLst/>
          </a:prstGeom>
        </p:spPr>
      </p:pic>
      <p:pic>
        <p:nvPicPr>
          <p:cNvPr id="17" name="Picture 16">
            <a:extLst>
              <a:ext uri="{FF2B5EF4-FFF2-40B4-BE49-F238E27FC236}">
                <a16:creationId xmlns:a16="http://schemas.microsoft.com/office/drawing/2014/main" id="{A8041195-5474-06DA-B338-76F419F46BFC}"/>
              </a:ext>
            </a:extLst>
          </p:cNvPr>
          <p:cNvPicPr>
            <a:picLocks noChangeAspect="1"/>
          </p:cNvPicPr>
          <p:nvPr/>
        </p:nvPicPr>
        <p:blipFill>
          <a:blip r:embed="rId6"/>
          <a:stretch>
            <a:fillRect/>
          </a:stretch>
        </p:blipFill>
        <p:spPr>
          <a:xfrm>
            <a:off x="4876800" y="208439"/>
            <a:ext cx="7467600" cy="1485900"/>
          </a:xfrm>
          <a:prstGeom prst="rect">
            <a:avLst/>
          </a:prstGeom>
        </p:spPr>
      </p:pic>
    </p:spTree>
    <p:extLst>
      <p:ext uri="{BB962C8B-B14F-4D97-AF65-F5344CB8AC3E}">
        <p14:creationId xmlns:p14="http://schemas.microsoft.com/office/powerpoint/2010/main" val="3213926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60176-36D5-7F79-A645-EF3FDBDCAF3D}"/>
              </a:ext>
            </a:extLst>
          </p:cNvPr>
          <p:cNvSpPr>
            <a:spLocks noGrp="1"/>
          </p:cNvSpPr>
          <p:nvPr>
            <p:ph type="title"/>
          </p:nvPr>
        </p:nvSpPr>
        <p:spPr>
          <a:xfrm>
            <a:off x="457200" y="533400"/>
            <a:ext cx="5964936" cy="835152"/>
          </a:xfrm>
        </p:spPr>
        <p:txBody>
          <a:bodyPr/>
          <a:lstStyle/>
          <a:p>
            <a:r>
              <a:rPr lang="en-US" sz="3600" dirty="0"/>
              <a:t>Stormwater projects use the STP calculator to estimate phosphorus reduction potential. </a:t>
            </a:r>
          </a:p>
        </p:txBody>
      </p:sp>
      <p:pic>
        <p:nvPicPr>
          <p:cNvPr id="11" name="Content Placeholder 10" descr="A group of people standing on a sidewalk next to a puddle of water&#10;&#10;Description automatically generated with low confidence">
            <a:extLst>
              <a:ext uri="{FF2B5EF4-FFF2-40B4-BE49-F238E27FC236}">
                <a16:creationId xmlns:a16="http://schemas.microsoft.com/office/drawing/2014/main" id="{5A46648A-A179-353E-295D-C3B70038B1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2079264"/>
            <a:ext cx="4267200" cy="3200400"/>
          </a:xfrm>
        </p:spPr>
      </p:pic>
      <p:sp>
        <p:nvSpPr>
          <p:cNvPr id="5" name="TextBox 4">
            <a:extLst>
              <a:ext uri="{FF2B5EF4-FFF2-40B4-BE49-F238E27FC236}">
                <a16:creationId xmlns:a16="http://schemas.microsoft.com/office/drawing/2014/main" id="{57F9E9CA-760C-477D-7925-4A963AD384D4}"/>
              </a:ext>
            </a:extLst>
          </p:cNvPr>
          <p:cNvSpPr txBox="1"/>
          <p:nvPr/>
        </p:nvSpPr>
        <p:spPr>
          <a:xfrm>
            <a:off x="304800" y="6043251"/>
            <a:ext cx="5414843" cy="646331"/>
          </a:xfrm>
          <a:prstGeom prst="rect">
            <a:avLst/>
          </a:prstGeom>
          <a:noFill/>
        </p:spPr>
        <p:txBody>
          <a:bodyPr wrap="square">
            <a:spAutoFit/>
          </a:bodyPr>
          <a:lstStyle/>
          <a:p>
            <a:r>
              <a:rPr lang="en-US" dirty="0"/>
              <a:t>https://anrweb.vt.gov/DEC/CleanWaterDashboard/STPCalculator.aspx</a:t>
            </a:r>
          </a:p>
        </p:txBody>
      </p:sp>
      <p:pic>
        <p:nvPicPr>
          <p:cNvPr id="13" name="Picture 12">
            <a:extLst>
              <a:ext uri="{FF2B5EF4-FFF2-40B4-BE49-F238E27FC236}">
                <a16:creationId xmlns:a16="http://schemas.microsoft.com/office/drawing/2014/main" id="{31DB9CF7-5B1E-6E81-3BD6-379B9914A406}"/>
              </a:ext>
            </a:extLst>
          </p:cNvPr>
          <p:cNvPicPr>
            <a:picLocks noChangeAspect="1"/>
          </p:cNvPicPr>
          <p:nvPr/>
        </p:nvPicPr>
        <p:blipFill>
          <a:blip r:embed="rId3"/>
          <a:stretch>
            <a:fillRect/>
          </a:stretch>
        </p:blipFill>
        <p:spPr>
          <a:xfrm>
            <a:off x="6835590" y="107345"/>
            <a:ext cx="5437870" cy="6643309"/>
          </a:xfrm>
          <a:prstGeom prst="rect">
            <a:avLst/>
          </a:prstGeom>
        </p:spPr>
      </p:pic>
    </p:spTree>
    <p:extLst>
      <p:ext uri="{BB962C8B-B14F-4D97-AF65-F5344CB8AC3E}">
        <p14:creationId xmlns:p14="http://schemas.microsoft.com/office/powerpoint/2010/main" val="771444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C42D-A644-B63F-4586-AE5BF0DAB43A}"/>
              </a:ext>
            </a:extLst>
          </p:cNvPr>
          <p:cNvSpPr>
            <a:spLocks noGrp="1"/>
          </p:cNvSpPr>
          <p:nvPr>
            <p:ph type="title"/>
          </p:nvPr>
        </p:nvSpPr>
        <p:spPr>
          <a:xfrm>
            <a:off x="737616" y="105549"/>
            <a:ext cx="10716768" cy="1218310"/>
          </a:xfrm>
        </p:spPr>
        <p:txBody>
          <a:bodyPr/>
          <a:lstStyle/>
          <a:p>
            <a:r>
              <a:rPr lang="en-US" sz="3600" dirty="0"/>
              <a:t>The cost effectiveness tab allows the costs per kilogram to be estimated which can allow you to compare to average costs</a:t>
            </a:r>
          </a:p>
        </p:txBody>
      </p:sp>
      <p:sp>
        <p:nvSpPr>
          <p:cNvPr id="3" name="Content Placeholder 2">
            <a:extLst>
              <a:ext uri="{FF2B5EF4-FFF2-40B4-BE49-F238E27FC236}">
                <a16:creationId xmlns:a16="http://schemas.microsoft.com/office/drawing/2014/main" id="{0996E402-2CD2-D415-407A-0B7D8D412667}"/>
              </a:ext>
            </a:extLst>
          </p:cNvPr>
          <p:cNvSpPr>
            <a:spLocks noGrp="1"/>
          </p:cNvSpPr>
          <p:nvPr>
            <p:ph idx="1"/>
          </p:nvPr>
        </p:nvSpPr>
        <p:spPr>
          <a:xfrm>
            <a:off x="228600" y="1504547"/>
            <a:ext cx="4114800" cy="3200400"/>
          </a:xfrm>
        </p:spPr>
        <p:txBody>
          <a:bodyPr/>
          <a:lstStyle/>
          <a:p>
            <a:pPr marL="0" indent="0">
              <a:buNone/>
            </a:pPr>
            <a:r>
              <a:rPr lang="en-US" dirty="0"/>
              <a:t>Formula grant projects are expected to range in the cost per KG based on project type and individual project costs.</a:t>
            </a:r>
          </a:p>
        </p:txBody>
      </p:sp>
      <p:pic>
        <p:nvPicPr>
          <p:cNvPr id="1026" name="Picture 2">
            <a:extLst>
              <a:ext uri="{FF2B5EF4-FFF2-40B4-BE49-F238E27FC236}">
                <a16:creationId xmlns:a16="http://schemas.microsoft.com/office/drawing/2014/main" id="{1D7A6307-B87C-20F0-AB2B-06A6855399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531"/>
          <a:stretch/>
        </p:blipFill>
        <p:spPr bwMode="auto">
          <a:xfrm>
            <a:off x="4343400" y="1323859"/>
            <a:ext cx="7862047" cy="33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C341B0C-BA1A-BDEB-52B9-034612F58112}"/>
              </a:ext>
            </a:extLst>
          </p:cNvPr>
          <p:cNvPicPr>
            <a:picLocks noChangeAspect="1"/>
          </p:cNvPicPr>
          <p:nvPr/>
        </p:nvPicPr>
        <p:blipFill>
          <a:blip r:embed="rId3"/>
          <a:stretch>
            <a:fillRect/>
          </a:stretch>
        </p:blipFill>
        <p:spPr>
          <a:xfrm>
            <a:off x="13447" y="4827364"/>
            <a:ext cx="12192000" cy="1957562"/>
          </a:xfrm>
          <a:prstGeom prst="rect">
            <a:avLst/>
          </a:prstGeom>
        </p:spPr>
      </p:pic>
    </p:spTree>
    <p:extLst>
      <p:ext uri="{BB962C8B-B14F-4D97-AF65-F5344CB8AC3E}">
        <p14:creationId xmlns:p14="http://schemas.microsoft.com/office/powerpoint/2010/main" val="2850075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41E5-A1E5-58AF-93E1-502C97421E1D}"/>
              </a:ext>
            </a:extLst>
          </p:cNvPr>
          <p:cNvSpPr>
            <a:spLocks noGrp="1"/>
          </p:cNvSpPr>
          <p:nvPr>
            <p:ph type="title"/>
          </p:nvPr>
        </p:nvSpPr>
        <p:spPr>
          <a:xfrm>
            <a:off x="304800" y="4665"/>
            <a:ext cx="10716768" cy="777240"/>
          </a:xfrm>
        </p:spPr>
        <p:txBody>
          <a:bodyPr/>
          <a:lstStyle/>
          <a:p>
            <a:r>
              <a:rPr lang="en-US" sz="3600" dirty="0"/>
              <a:t>Partnerships are key for many lakeshore restoration projects</a:t>
            </a:r>
          </a:p>
        </p:txBody>
      </p:sp>
      <p:sp>
        <p:nvSpPr>
          <p:cNvPr id="3" name="Content Placeholder 2">
            <a:extLst>
              <a:ext uri="{FF2B5EF4-FFF2-40B4-BE49-F238E27FC236}">
                <a16:creationId xmlns:a16="http://schemas.microsoft.com/office/drawing/2014/main" id="{E04D9069-8760-41BB-2198-50CF5414FAC3}"/>
              </a:ext>
            </a:extLst>
          </p:cNvPr>
          <p:cNvSpPr>
            <a:spLocks noGrp="1"/>
          </p:cNvSpPr>
          <p:nvPr>
            <p:ph idx="1"/>
          </p:nvPr>
        </p:nvSpPr>
        <p:spPr>
          <a:xfrm>
            <a:off x="740664" y="781905"/>
            <a:ext cx="10994136" cy="4457607"/>
          </a:xfrm>
        </p:spPr>
        <p:txBody>
          <a:bodyPr>
            <a:normAutofit fontScale="85000" lnSpcReduction="20000"/>
          </a:bodyPr>
          <a:lstStyle/>
          <a:p>
            <a:r>
              <a:rPr lang="en-US" dirty="0"/>
              <a:t>Natural Resource Conservation Districts and watershed groups often support Lake Watershed Action planning and Lake Wise assessments and get grants to design and implement projects.</a:t>
            </a:r>
          </a:p>
          <a:p>
            <a:r>
              <a:rPr lang="en-US" dirty="0"/>
              <a:t>Lake Associations are frequently involved in community outreach and engagement for assessments or projects and sometimes get grants directly.</a:t>
            </a:r>
          </a:p>
          <a:p>
            <a:r>
              <a:rPr lang="en-US" dirty="0"/>
              <a:t>Designers and engineers play a key role with the design or development of complex projects leading LWAP efforts</a:t>
            </a:r>
          </a:p>
          <a:p>
            <a:r>
              <a:rPr lang="en-US" dirty="0"/>
              <a:t>Landscapers, contractors and work crews frequently lead project implementation efforts.</a:t>
            </a:r>
          </a:p>
          <a:p>
            <a:r>
              <a:rPr lang="en-US" dirty="0"/>
              <a:t>DEC – Lakes Program and Watershed Planners can provide technical assistance and guidance for funding opportunites for priority projects.</a:t>
            </a:r>
          </a:p>
        </p:txBody>
      </p:sp>
    </p:spTree>
    <p:extLst>
      <p:ext uri="{BB962C8B-B14F-4D97-AF65-F5344CB8AC3E}">
        <p14:creationId xmlns:p14="http://schemas.microsoft.com/office/powerpoint/2010/main" val="414532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FDA55-7730-4992-8533-CF7363F070E0}"/>
              </a:ext>
            </a:extLst>
          </p:cNvPr>
          <p:cNvSpPr>
            <a:spLocks noGrp="1"/>
          </p:cNvSpPr>
          <p:nvPr>
            <p:ph type="title"/>
          </p:nvPr>
        </p:nvSpPr>
        <p:spPr>
          <a:xfrm>
            <a:off x="381000" y="381000"/>
            <a:ext cx="10716768" cy="454152"/>
          </a:xfrm>
        </p:spPr>
        <p:txBody>
          <a:bodyPr/>
          <a:lstStyle/>
          <a:p>
            <a:r>
              <a:rPr lang="en-US" sz="5400" dirty="0"/>
              <a:t>Lakeshore project lifecycle</a:t>
            </a:r>
          </a:p>
        </p:txBody>
      </p:sp>
      <p:graphicFrame>
        <p:nvGraphicFramePr>
          <p:cNvPr id="6" name="Content Placeholder 5">
            <a:extLst>
              <a:ext uri="{FF2B5EF4-FFF2-40B4-BE49-F238E27FC236}">
                <a16:creationId xmlns:a16="http://schemas.microsoft.com/office/drawing/2014/main" id="{6587A303-CE02-76CA-9AD9-A9BCC200167B}"/>
              </a:ext>
            </a:extLst>
          </p:cNvPr>
          <p:cNvGraphicFramePr>
            <a:graphicFrameLocks noGrp="1"/>
          </p:cNvGraphicFramePr>
          <p:nvPr>
            <p:ph idx="1"/>
            <p:extLst>
              <p:ext uri="{D42A27DB-BD31-4B8C-83A1-F6EECF244321}">
                <p14:modId xmlns:p14="http://schemas.microsoft.com/office/powerpoint/2010/main" val="3337291092"/>
              </p:ext>
            </p:extLst>
          </p:nvPr>
        </p:nvGraphicFramePr>
        <p:xfrm>
          <a:off x="193075" y="2343540"/>
          <a:ext cx="10715625"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BE44CC76-7393-E062-903E-7C6E69574156}"/>
              </a:ext>
            </a:extLst>
          </p:cNvPr>
          <p:cNvPicPr>
            <a:picLocks noChangeAspect="1"/>
          </p:cNvPicPr>
          <p:nvPr/>
        </p:nvPicPr>
        <p:blipFill>
          <a:blip r:embed="rId7"/>
          <a:stretch>
            <a:fillRect/>
          </a:stretch>
        </p:blipFill>
        <p:spPr>
          <a:xfrm>
            <a:off x="4343400" y="4164629"/>
            <a:ext cx="4369581" cy="2717245"/>
          </a:xfrm>
          <a:prstGeom prst="rect">
            <a:avLst/>
          </a:prstGeom>
        </p:spPr>
      </p:pic>
      <p:graphicFrame>
        <p:nvGraphicFramePr>
          <p:cNvPr id="2" name="Content Placeholder 5">
            <a:extLst>
              <a:ext uri="{FF2B5EF4-FFF2-40B4-BE49-F238E27FC236}">
                <a16:creationId xmlns:a16="http://schemas.microsoft.com/office/drawing/2014/main" id="{F3716984-9A61-0B5A-0EE5-4621F91A0132}"/>
              </a:ext>
            </a:extLst>
          </p:cNvPr>
          <p:cNvGraphicFramePr>
            <a:graphicFrameLocks/>
          </p:cNvGraphicFramePr>
          <p:nvPr>
            <p:extLst>
              <p:ext uri="{D42A27DB-BD31-4B8C-83A1-F6EECF244321}">
                <p14:modId xmlns:p14="http://schemas.microsoft.com/office/powerpoint/2010/main" val="2148276250"/>
              </p:ext>
            </p:extLst>
          </p:nvPr>
        </p:nvGraphicFramePr>
        <p:xfrm>
          <a:off x="5482976" y="5020892"/>
          <a:ext cx="5521291" cy="5023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Arrow: Curved Up 2">
            <a:extLst>
              <a:ext uri="{FF2B5EF4-FFF2-40B4-BE49-F238E27FC236}">
                <a16:creationId xmlns:a16="http://schemas.microsoft.com/office/drawing/2014/main" id="{3B7BFB07-ED0F-199C-064E-7190039EECA9}"/>
              </a:ext>
            </a:extLst>
          </p:cNvPr>
          <p:cNvSpPr/>
          <p:nvPr/>
        </p:nvSpPr>
        <p:spPr>
          <a:xfrm rot="10800000">
            <a:off x="761999" y="2057400"/>
            <a:ext cx="4038600" cy="83820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E6750016-7812-BDF1-1AA5-3DED369007DF}"/>
              </a:ext>
            </a:extLst>
          </p:cNvPr>
          <p:cNvPicPr>
            <a:picLocks noChangeAspect="1"/>
          </p:cNvPicPr>
          <p:nvPr/>
        </p:nvPicPr>
        <p:blipFill rotWithShape="1">
          <a:blip r:embed="rId13"/>
          <a:srcRect t="23645"/>
          <a:stretch/>
        </p:blipFill>
        <p:spPr>
          <a:xfrm>
            <a:off x="152400" y="4858140"/>
            <a:ext cx="2901864" cy="1865035"/>
          </a:xfrm>
          <a:prstGeom prst="rect">
            <a:avLst/>
          </a:prstGeom>
        </p:spPr>
      </p:pic>
      <p:pic>
        <p:nvPicPr>
          <p:cNvPr id="7" name="Picture 6" descr="A garden next to a river&#10;&#10;Description automatically generated with low confidence">
            <a:extLst>
              <a:ext uri="{FF2B5EF4-FFF2-40B4-BE49-F238E27FC236}">
                <a16:creationId xmlns:a16="http://schemas.microsoft.com/office/drawing/2014/main" id="{39D6FC12-0220-DDC5-117D-5DCDF74D243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67600" y="210093"/>
            <a:ext cx="3703410" cy="2777557"/>
          </a:xfrm>
          <a:prstGeom prst="rect">
            <a:avLst/>
          </a:prstGeom>
        </p:spPr>
      </p:pic>
    </p:spTree>
    <p:extLst>
      <p:ext uri="{BB962C8B-B14F-4D97-AF65-F5344CB8AC3E}">
        <p14:creationId xmlns:p14="http://schemas.microsoft.com/office/powerpoint/2010/main" val="228551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8A36-8BDC-CB19-A4AB-068F17FE7F5D}"/>
              </a:ext>
            </a:extLst>
          </p:cNvPr>
          <p:cNvSpPr>
            <a:spLocks noGrp="1"/>
          </p:cNvSpPr>
          <p:nvPr>
            <p:ph type="title"/>
          </p:nvPr>
        </p:nvSpPr>
        <p:spPr>
          <a:xfrm>
            <a:off x="533400" y="304800"/>
            <a:ext cx="10716768" cy="663816"/>
          </a:xfrm>
        </p:spPr>
        <p:txBody>
          <a:bodyPr/>
          <a:lstStyle/>
          <a:p>
            <a:r>
              <a:rPr lang="en-US" dirty="0"/>
              <a:t>Lakeshore restoration partnerships</a:t>
            </a:r>
          </a:p>
        </p:txBody>
      </p:sp>
      <p:graphicFrame>
        <p:nvGraphicFramePr>
          <p:cNvPr id="4" name="Diagram 3">
            <a:extLst>
              <a:ext uri="{FF2B5EF4-FFF2-40B4-BE49-F238E27FC236}">
                <a16:creationId xmlns:a16="http://schemas.microsoft.com/office/drawing/2014/main" id="{523BD7D9-B27D-DF93-B6DD-3ED99602CD78}"/>
              </a:ext>
            </a:extLst>
          </p:cNvPr>
          <p:cNvGraphicFramePr/>
          <p:nvPr>
            <p:extLst>
              <p:ext uri="{D42A27DB-BD31-4B8C-83A1-F6EECF244321}">
                <p14:modId xmlns:p14="http://schemas.microsoft.com/office/powerpoint/2010/main" val="2096896448"/>
              </p:ext>
            </p:extLst>
          </p:nvPr>
        </p:nvGraphicFramePr>
        <p:xfrm>
          <a:off x="-1219200" y="11345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group of people standing in a forest&#10;&#10;Description automatically generated">
            <a:extLst>
              <a:ext uri="{FF2B5EF4-FFF2-40B4-BE49-F238E27FC236}">
                <a16:creationId xmlns:a16="http://schemas.microsoft.com/office/drawing/2014/main" id="{C82D1399-6BBC-782C-4AD5-F6FE66A25C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 t="22549" r="-229" b="-2423"/>
          <a:stretch/>
        </p:blipFill>
        <p:spPr>
          <a:xfrm>
            <a:off x="5903672" y="1275264"/>
            <a:ext cx="6105615" cy="3657600"/>
          </a:xfrm>
          <a:prstGeom prst="rect">
            <a:avLst/>
          </a:prstGeom>
        </p:spPr>
      </p:pic>
    </p:spTree>
    <p:extLst>
      <p:ext uri="{BB962C8B-B14F-4D97-AF65-F5344CB8AC3E}">
        <p14:creationId xmlns:p14="http://schemas.microsoft.com/office/powerpoint/2010/main" val="225375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AF81-C25D-EC5B-5A70-E732068E541B}"/>
              </a:ext>
            </a:extLst>
          </p:cNvPr>
          <p:cNvSpPr>
            <a:spLocks noGrp="1"/>
          </p:cNvSpPr>
          <p:nvPr>
            <p:ph type="title"/>
          </p:nvPr>
        </p:nvSpPr>
        <p:spPr>
          <a:xfrm>
            <a:off x="457200" y="304800"/>
            <a:ext cx="10716768" cy="859536"/>
          </a:xfrm>
        </p:spPr>
        <p:txBody>
          <a:bodyPr/>
          <a:lstStyle/>
          <a:p>
            <a:r>
              <a:rPr lang="en-US" dirty="0"/>
              <a:t>Clean water funding</a:t>
            </a:r>
          </a:p>
        </p:txBody>
      </p:sp>
      <p:sp>
        <p:nvSpPr>
          <p:cNvPr id="3" name="Content Placeholder 2">
            <a:extLst>
              <a:ext uri="{FF2B5EF4-FFF2-40B4-BE49-F238E27FC236}">
                <a16:creationId xmlns:a16="http://schemas.microsoft.com/office/drawing/2014/main" id="{1063FCB0-0128-587B-EB5C-1CB2AB36EFF8}"/>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8672955B-5658-AFD7-E139-15162AA5C9D5}"/>
              </a:ext>
            </a:extLst>
          </p:cNvPr>
          <p:cNvPicPr>
            <a:picLocks noChangeAspect="1"/>
          </p:cNvPicPr>
          <p:nvPr/>
        </p:nvPicPr>
        <p:blipFill>
          <a:blip r:embed="rId2"/>
          <a:stretch>
            <a:fillRect/>
          </a:stretch>
        </p:blipFill>
        <p:spPr>
          <a:xfrm>
            <a:off x="304800" y="1295400"/>
            <a:ext cx="9349343" cy="5105400"/>
          </a:xfrm>
          <a:prstGeom prst="rect">
            <a:avLst/>
          </a:prstGeom>
        </p:spPr>
      </p:pic>
    </p:spTree>
    <p:extLst>
      <p:ext uri="{BB962C8B-B14F-4D97-AF65-F5344CB8AC3E}">
        <p14:creationId xmlns:p14="http://schemas.microsoft.com/office/powerpoint/2010/main" val="2814172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ADC91-7BD6-51E6-8E68-64993D589785}"/>
              </a:ext>
            </a:extLst>
          </p:cNvPr>
          <p:cNvSpPr>
            <a:spLocks noGrp="1"/>
          </p:cNvSpPr>
          <p:nvPr>
            <p:ph type="title"/>
          </p:nvPr>
        </p:nvSpPr>
        <p:spPr>
          <a:xfrm>
            <a:off x="740664" y="304800"/>
            <a:ext cx="10716768" cy="609600"/>
          </a:xfrm>
        </p:spPr>
        <p:txBody>
          <a:bodyPr/>
          <a:lstStyle/>
          <a:p>
            <a:r>
              <a:rPr lang="en-US" b="1" dirty="0"/>
              <a:t>Lake Watershed Action Plan</a:t>
            </a:r>
            <a:endParaRPr lang="en-US" dirty="0"/>
          </a:p>
        </p:txBody>
      </p:sp>
      <p:sp>
        <p:nvSpPr>
          <p:cNvPr id="3" name="Content Placeholder 2">
            <a:extLst>
              <a:ext uri="{FF2B5EF4-FFF2-40B4-BE49-F238E27FC236}">
                <a16:creationId xmlns:a16="http://schemas.microsoft.com/office/drawing/2014/main" id="{57672C98-7CA0-846B-ADB4-EC429CDFD7F1}"/>
              </a:ext>
            </a:extLst>
          </p:cNvPr>
          <p:cNvSpPr>
            <a:spLocks noGrp="1"/>
          </p:cNvSpPr>
          <p:nvPr>
            <p:ph idx="1"/>
          </p:nvPr>
        </p:nvSpPr>
        <p:spPr>
          <a:xfrm>
            <a:off x="228600" y="1066800"/>
            <a:ext cx="7162800" cy="4191000"/>
          </a:xfrm>
        </p:spPr>
        <p:txBody>
          <a:bodyPr>
            <a:normAutofit fontScale="77500" lnSpcReduction="20000"/>
          </a:bodyPr>
          <a:lstStyle/>
          <a:p>
            <a:r>
              <a:rPr lang="en-US" sz="3200" dirty="0">
                <a:effectLst/>
                <a:ea typeface="Calibri" panose="020F0502020204030204" pitchFamily="34" charset="0"/>
              </a:rPr>
              <a:t>A Lake Watershed Action Plan (LWAP) is an assessment to identify the highest nutrient/sediment pollution loading areas from a lake’s watershed that are resulting in water quality and habitat degradation. </a:t>
            </a:r>
          </a:p>
          <a:p>
            <a:r>
              <a:rPr lang="en-US" sz="3200" dirty="0">
                <a:effectLst/>
                <a:ea typeface="Calibri" panose="020F0502020204030204" pitchFamily="34" charset="0"/>
              </a:rPr>
              <a:t>The LWAP results in a prioritized list of projects and strategies to address the sources of pollution and habitat degradation identified in the assessment. </a:t>
            </a:r>
          </a:p>
          <a:p>
            <a:r>
              <a:rPr lang="en-US" sz="3200" dirty="0">
                <a:effectLst/>
                <a:ea typeface="Calibri" panose="020F0502020204030204" pitchFamily="34" charset="0"/>
              </a:rPr>
              <a:t>Prioritized list of projects can feed into DEC Watershed Projects Database and be considered for Clean </a:t>
            </a:r>
            <a:r>
              <a:rPr lang="en-US" sz="3200">
                <a:effectLst/>
                <a:ea typeface="Calibri" panose="020F0502020204030204" pitchFamily="34" charset="0"/>
              </a:rPr>
              <a:t>Water Funding.</a:t>
            </a:r>
            <a:endParaRPr lang="en-US" sz="3200" dirty="0">
              <a:effectLst/>
              <a:ea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57F96336-274A-4A61-A3EE-2C2B32E0B482}"/>
              </a:ext>
            </a:extLst>
          </p:cNvPr>
          <p:cNvPicPr>
            <a:picLocks noChangeAspect="1"/>
          </p:cNvPicPr>
          <p:nvPr/>
        </p:nvPicPr>
        <p:blipFill>
          <a:blip r:embed="rId2"/>
          <a:stretch>
            <a:fillRect/>
          </a:stretch>
        </p:blipFill>
        <p:spPr>
          <a:xfrm>
            <a:off x="7892208" y="1066800"/>
            <a:ext cx="3953697" cy="5029200"/>
          </a:xfrm>
          <a:prstGeom prst="rect">
            <a:avLst/>
          </a:prstGeom>
        </p:spPr>
      </p:pic>
    </p:spTree>
    <p:extLst>
      <p:ext uri="{BB962C8B-B14F-4D97-AF65-F5344CB8AC3E}">
        <p14:creationId xmlns:p14="http://schemas.microsoft.com/office/powerpoint/2010/main" val="178621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E6F1DB-0A7C-ACFB-83BE-416E41E74D7D}"/>
              </a:ext>
            </a:extLst>
          </p:cNvPr>
          <p:cNvSpPr>
            <a:spLocks noGrp="1"/>
          </p:cNvSpPr>
          <p:nvPr>
            <p:ph idx="1"/>
          </p:nvPr>
        </p:nvSpPr>
        <p:spPr/>
        <p:txBody>
          <a:bodyPr/>
          <a:lstStyle/>
          <a:p>
            <a:endParaRPr lang="en-US" dirty="0"/>
          </a:p>
        </p:txBody>
      </p:sp>
      <p:sp>
        <p:nvSpPr>
          <p:cNvPr id="9" name="Title 8">
            <a:extLst>
              <a:ext uri="{FF2B5EF4-FFF2-40B4-BE49-F238E27FC236}">
                <a16:creationId xmlns:a16="http://schemas.microsoft.com/office/drawing/2014/main" id="{0E7EC8DF-9C0E-0A42-45C2-09921DBC5B68}"/>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C546026C-A05F-DAFA-A44D-67B1D7C8DDC3}"/>
              </a:ext>
            </a:extLst>
          </p:cNvPr>
          <p:cNvPicPr>
            <a:picLocks noChangeAspect="1"/>
          </p:cNvPicPr>
          <p:nvPr/>
        </p:nvPicPr>
        <p:blipFill>
          <a:blip r:embed="rId2"/>
          <a:stretch>
            <a:fillRect/>
          </a:stretch>
        </p:blipFill>
        <p:spPr>
          <a:xfrm>
            <a:off x="31487" y="0"/>
            <a:ext cx="12129025" cy="6858000"/>
          </a:xfrm>
          <a:prstGeom prst="rect">
            <a:avLst/>
          </a:prstGeom>
        </p:spPr>
      </p:pic>
    </p:spTree>
    <p:extLst>
      <p:ext uri="{BB962C8B-B14F-4D97-AF65-F5344CB8AC3E}">
        <p14:creationId xmlns:p14="http://schemas.microsoft.com/office/powerpoint/2010/main" val="4238864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1AAE-CF18-DA60-44A7-F2FC8462B569}"/>
              </a:ext>
            </a:extLst>
          </p:cNvPr>
          <p:cNvSpPr>
            <a:spLocks noGrp="1"/>
          </p:cNvSpPr>
          <p:nvPr>
            <p:ph type="title"/>
          </p:nvPr>
        </p:nvSpPr>
        <p:spPr>
          <a:xfrm>
            <a:off x="457200" y="76200"/>
            <a:ext cx="10716768" cy="859536"/>
          </a:xfrm>
        </p:spPr>
        <p:txBody>
          <a:bodyPr/>
          <a:lstStyle/>
          <a:p>
            <a:r>
              <a:rPr lang="en-US" dirty="0"/>
              <a:t>Lake Wise Assessments – Joes Pond</a:t>
            </a:r>
          </a:p>
        </p:txBody>
      </p:sp>
      <p:sp>
        <p:nvSpPr>
          <p:cNvPr id="3" name="Content Placeholder 2">
            <a:extLst>
              <a:ext uri="{FF2B5EF4-FFF2-40B4-BE49-F238E27FC236}">
                <a16:creationId xmlns:a16="http://schemas.microsoft.com/office/drawing/2014/main" id="{D271696E-5923-BD50-6EC6-53D43CD6D9F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9F1D3C8-5B97-0D28-D0A5-535B5F0B194E}"/>
              </a:ext>
            </a:extLst>
          </p:cNvPr>
          <p:cNvPicPr>
            <a:picLocks noChangeAspect="1"/>
          </p:cNvPicPr>
          <p:nvPr/>
        </p:nvPicPr>
        <p:blipFill>
          <a:blip r:embed="rId3"/>
          <a:stretch>
            <a:fillRect/>
          </a:stretch>
        </p:blipFill>
        <p:spPr>
          <a:xfrm>
            <a:off x="-1" y="1065561"/>
            <a:ext cx="5226363" cy="5782914"/>
          </a:xfrm>
          <a:prstGeom prst="rect">
            <a:avLst/>
          </a:prstGeom>
        </p:spPr>
      </p:pic>
      <p:pic>
        <p:nvPicPr>
          <p:cNvPr id="7" name="Picture 6">
            <a:extLst>
              <a:ext uri="{FF2B5EF4-FFF2-40B4-BE49-F238E27FC236}">
                <a16:creationId xmlns:a16="http://schemas.microsoft.com/office/drawing/2014/main" id="{A083DE4D-77A3-91A6-DA0C-2D2A48DB0EB7}"/>
              </a:ext>
            </a:extLst>
          </p:cNvPr>
          <p:cNvPicPr>
            <a:picLocks noChangeAspect="1"/>
          </p:cNvPicPr>
          <p:nvPr/>
        </p:nvPicPr>
        <p:blipFill>
          <a:blip r:embed="rId4"/>
          <a:stretch>
            <a:fillRect/>
          </a:stretch>
        </p:blipFill>
        <p:spPr>
          <a:xfrm>
            <a:off x="5281357" y="1065561"/>
            <a:ext cx="6910643" cy="5147501"/>
          </a:xfrm>
          <a:prstGeom prst="rect">
            <a:avLst/>
          </a:prstGeom>
        </p:spPr>
      </p:pic>
    </p:spTree>
    <p:extLst>
      <p:ext uri="{BB962C8B-B14F-4D97-AF65-F5344CB8AC3E}">
        <p14:creationId xmlns:p14="http://schemas.microsoft.com/office/powerpoint/2010/main" val="520865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4E09-28D7-95B2-663E-75E339B81609}"/>
              </a:ext>
            </a:extLst>
          </p:cNvPr>
          <p:cNvSpPr>
            <a:spLocks noGrp="1"/>
          </p:cNvSpPr>
          <p:nvPr>
            <p:ph type="title"/>
          </p:nvPr>
        </p:nvSpPr>
        <p:spPr>
          <a:xfrm>
            <a:off x="1066800" y="83439"/>
            <a:ext cx="10716768" cy="859536"/>
          </a:xfrm>
        </p:spPr>
        <p:txBody>
          <a:bodyPr/>
          <a:lstStyle/>
          <a:p>
            <a:r>
              <a:rPr lang="en-US" sz="4000" dirty="0"/>
              <a:t>Funding Opportunites for Lakeshore projects </a:t>
            </a:r>
          </a:p>
        </p:txBody>
      </p:sp>
      <p:sp>
        <p:nvSpPr>
          <p:cNvPr id="3" name="Content Placeholder 2">
            <a:extLst>
              <a:ext uri="{FF2B5EF4-FFF2-40B4-BE49-F238E27FC236}">
                <a16:creationId xmlns:a16="http://schemas.microsoft.com/office/drawing/2014/main" id="{2A75471B-11CF-7090-9628-16B9C9FF30E8}"/>
              </a:ext>
            </a:extLst>
          </p:cNvPr>
          <p:cNvSpPr>
            <a:spLocks noGrp="1"/>
          </p:cNvSpPr>
          <p:nvPr>
            <p:ph idx="1"/>
          </p:nvPr>
        </p:nvSpPr>
        <p:spPr>
          <a:xfrm>
            <a:off x="5314950" y="1371600"/>
            <a:ext cx="6629400" cy="5913369"/>
          </a:xfrm>
        </p:spPr>
        <p:txBody>
          <a:bodyPr>
            <a:normAutofit/>
          </a:bodyPr>
          <a:lstStyle/>
          <a:p>
            <a:pPr marL="457200" lvl="1" indent="0">
              <a:buNone/>
            </a:pPr>
            <a:r>
              <a:rPr lang="en-US" b="1" dirty="0">
                <a:solidFill>
                  <a:schemeClr val="accent5"/>
                </a:solidFill>
              </a:rPr>
              <a:t>Water Quality Enhancement Grants </a:t>
            </a:r>
            <a:r>
              <a:rPr lang="en-US" dirty="0"/>
              <a:t>Connecticut and Hudson Basins or for projects with limited phosphorus reduction potential.</a:t>
            </a:r>
          </a:p>
          <a:p>
            <a:pPr marL="457200" lvl="1" indent="0">
              <a:buNone/>
            </a:pPr>
            <a:r>
              <a:rPr lang="en-US" b="1" dirty="0">
                <a:solidFill>
                  <a:schemeClr val="accent5"/>
                </a:solidFill>
              </a:rPr>
              <a:t>Formula Grants </a:t>
            </a:r>
            <a:r>
              <a:rPr lang="en-US" dirty="0"/>
              <a:t>- Lake Champlain &amp; Memphremagog basins for projects with high phosphorus reduction potential.</a:t>
            </a:r>
          </a:p>
        </p:txBody>
      </p:sp>
      <p:pic>
        <p:nvPicPr>
          <p:cNvPr id="7" name="Picture 6">
            <a:extLst>
              <a:ext uri="{FF2B5EF4-FFF2-40B4-BE49-F238E27FC236}">
                <a16:creationId xmlns:a16="http://schemas.microsoft.com/office/drawing/2014/main" id="{9E63C43F-A1EB-BFE4-67CA-8B0EC5B3D1AE}"/>
              </a:ext>
            </a:extLst>
          </p:cNvPr>
          <p:cNvPicPr>
            <a:picLocks noChangeAspect="1"/>
          </p:cNvPicPr>
          <p:nvPr/>
        </p:nvPicPr>
        <p:blipFill>
          <a:blip r:embed="rId3"/>
          <a:stretch>
            <a:fillRect/>
          </a:stretch>
        </p:blipFill>
        <p:spPr>
          <a:xfrm>
            <a:off x="533400" y="914399"/>
            <a:ext cx="4972050" cy="5248275"/>
          </a:xfrm>
          <a:prstGeom prst="rect">
            <a:avLst/>
          </a:prstGeom>
        </p:spPr>
      </p:pic>
    </p:spTree>
    <p:extLst>
      <p:ext uri="{BB962C8B-B14F-4D97-AF65-F5344CB8AC3E}">
        <p14:creationId xmlns:p14="http://schemas.microsoft.com/office/powerpoint/2010/main" val="1714262185"/>
      </p:ext>
    </p:extLst>
  </p:cSld>
  <p:clrMapOvr>
    <a:masterClrMapping/>
  </p:clrMapOvr>
</p:sld>
</file>

<file path=ppt/theme/theme1.xml><?xml version="1.0" encoding="utf-8"?>
<a:theme xmlns:a="http://schemas.openxmlformats.org/drawingml/2006/main" name="4_Custom Design">
  <a:themeElements>
    <a:clrScheme name="SOV Branded">
      <a:dk1>
        <a:sysClr val="windowText" lastClr="000000"/>
      </a:dk1>
      <a:lt1>
        <a:srgbClr val="FFFFFF"/>
      </a:lt1>
      <a:dk2>
        <a:srgbClr val="00853F"/>
      </a:dk2>
      <a:lt2>
        <a:srgbClr val="FFFFFF"/>
      </a:lt2>
      <a:accent1>
        <a:srgbClr val="00853F"/>
      </a:accent1>
      <a:accent2>
        <a:srgbClr val="F38F1D"/>
      </a:accent2>
      <a:accent3>
        <a:srgbClr val="9BBB59"/>
      </a:accent3>
      <a:accent4>
        <a:srgbClr val="8064A2"/>
      </a:accent4>
      <a:accent5>
        <a:srgbClr val="4BACC6"/>
      </a:accent5>
      <a:accent6>
        <a:srgbClr val="F79646"/>
      </a:accent6>
      <a:hlink>
        <a:srgbClr val="0000FF"/>
      </a:hlink>
      <a:folHlink>
        <a:srgbClr val="800080"/>
      </a:folHlink>
    </a:clrScheme>
    <a:fontScheme name="SOV Branded">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Custom Design">
  <a:themeElements>
    <a:clrScheme name="SOV Branded">
      <a:dk1>
        <a:sysClr val="windowText" lastClr="000000"/>
      </a:dk1>
      <a:lt1>
        <a:srgbClr val="FFFFFF"/>
      </a:lt1>
      <a:dk2>
        <a:srgbClr val="00853F"/>
      </a:dk2>
      <a:lt2>
        <a:srgbClr val="FFFFFF"/>
      </a:lt2>
      <a:accent1>
        <a:srgbClr val="00853F"/>
      </a:accent1>
      <a:accent2>
        <a:srgbClr val="F38F1D"/>
      </a:accent2>
      <a:accent3>
        <a:srgbClr val="9BBB59"/>
      </a:accent3>
      <a:accent4>
        <a:srgbClr val="8064A2"/>
      </a:accent4>
      <a:accent5>
        <a:srgbClr val="4BACC6"/>
      </a:accent5>
      <a:accent6>
        <a:srgbClr val="F79646"/>
      </a:accent6>
      <a:hlink>
        <a:srgbClr val="0000FF"/>
      </a:hlink>
      <a:folHlink>
        <a:srgbClr val="800080"/>
      </a:folHlink>
    </a:clrScheme>
    <a:fontScheme name="SOV Branded">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4288</TotalTime>
  <Words>1041</Words>
  <Application>Microsoft Office PowerPoint</Application>
  <PresentationFormat>Widescreen</PresentationFormat>
  <Paragraphs>141</Paragraphs>
  <Slides>27</Slides>
  <Notes>8</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Calisto MT</vt:lpstr>
      <vt:lpstr>Franklin Gothic Book</vt:lpstr>
      <vt:lpstr>Franklin Gothic Medium Cond</vt:lpstr>
      <vt:lpstr>Georgia</vt:lpstr>
      <vt:lpstr>Segoe UI</vt:lpstr>
      <vt:lpstr>4_Custom Design</vt:lpstr>
      <vt:lpstr>5_Custom Design</vt:lpstr>
      <vt:lpstr>Finding Support and Calculating Benefits of Lakeshore BMPs   Natural Shoreland Erosion Control Certification </vt:lpstr>
      <vt:lpstr>Presentation outline</vt:lpstr>
      <vt:lpstr>Lakeshore project lifecycle</vt:lpstr>
      <vt:lpstr>Lakeshore restoration partnerships</vt:lpstr>
      <vt:lpstr>Clean water funding</vt:lpstr>
      <vt:lpstr>Lake Watershed Action Plan</vt:lpstr>
      <vt:lpstr>PowerPoint Presentation</vt:lpstr>
      <vt:lpstr>Lake Wise Assessments – Joes Pond</vt:lpstr>
      <vt:lpstr>Funding Opportunites for Lakeshore projects </vt:lpstr>
      <vt:lpstr>Project Eligability</vt:lpstr>
      <vt:lpstr>PowerPoint Presentation</vt:lpstr>
      <vt:lpstr>Water Quality Enhancement Grants</vt:lpstr>
      <vt:lpstr>Human resources slide 4</vt:lpstr>
      <vt:lpstr>Lake Champlain and Memphremagog TMDLs</vt:lpstr>
      <vt:lpstr>Lake Project types (and phosphorus reduction calculation tools) </vt:lpstr>
      <vt:lpstr>Interim phosphorus reduction calculator tool </vt:lpstr>
      <vt:lpstr>Lake Shoreline</vt:lpstr>
      <vt:lpstr>Tactical Basin Planning</vt:lpstr>
      <vt:lpstr>Questions?</vt:lpstr>
      <vt:lpstr>Practices also help to address increasing nutrient trends and to improve lakeshore habitat – Shadow Lake Example….</vt:lpstr>
      <vt:lpstr>Riparian buffers</vt:lpstr>
      <vt:lpstr>Riparian Buffer</vt:lpstr>
      <vt:lpstr>Private Road Projects- tied to </vt:lpstr>
      <vt:lpstr>Private roads</vt:lpstr>
      <vt:lpstr>Stormwater projects use the STP calculator to estimate phosphorus reduction potential. </vt:lpstr>
      <vt:lpstr>The cost effectiveness tab allows the costs per kilogram to be estimated which can allow you to compare to average costs</vt:lpstr>
      <vt:lpstr>Partnerships are key for many lakeshore restoration projects</vt:lpstr>
    </vt:vector>
  </TitlesOfParts>
  <Company>Vermont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AYP</dc:title>
  <dc:creator>Chris Case</dc:creator>
  <cp:lastModifiedBy>Copans, Ben</cp:lastModifiedBy>
  <cp:revision>56</cp:revision>
  <dcterms:created xsi:type="dcterms:W3CDTF">2013-09-09T12:35:01Z</dcterms:created>
  <dcterms:modified xsi:type="dcterms:W3CDTF">2024-01-26T18:10:43Z</dcterms:modified>
</cp:coreProperties>
</file>