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handoutMasterIdLst>
    <p:handoutMasterId r:id="rId12"/>
  </p:handoutMasterIdLst>
  <p:sldIdLst>
    <p:sldId id="570" r:id="rId5"/>
    <p:sldId id="571" r:id="rId6"/>
    <p:sldId id="572" r:id="rId7"/>
    <p:sldId id="561" r:id="rId8"/>
    <p:sldId id="575" r:id="rId9"/>
    <p:sldId id="574"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ston, Ciana" initials="WC" lastIdx="4" clrIdx="0">
    <p:extLst>
      <p:ext uri="{19B8F6BF-5375-455C-9EA6-DF929625EA0E}">
        <p15:presenceInfo xmlns:p15="http://schemas.microsoft.com/office/powerpoint/2012/main" userId="S::Ciana.Winston@vermont.gov::56d20496-f2d5-4ddd-b875-332c5b9e628a" providerId="AD"/>
      </p:ext>
    </p:extLst>
  </p:cmAuthor>
  <p:cmAuthor id="2" name="Larsen, Sille" initials="LS" lastIdx="1" clrIdx="1">
    <p:extLst>
      <p:ext uri="{19B8F6BF-5375-455C-9EA6-DF929625EA0E}">
        <p15:presenceInfo xmlns:p15="http://schemas.microsoft.com/office/powerpoint/2012/main" userId="S::Sille.Larsen@vermont.gov::843b6519-6b0f-4b73-91a4-4ea28f69d1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FBFBF"/>
    <a:srgbClr val="FF66FF"/>
    <a:srgbClr val="E9F7BB"/>
    <a:srgbClr val="2EA1ED"/>
    <a:srgbClr val="3095B4"/>
    <a:srgbClr val="4B306A"/>
    <a:srgbClr val="263F6A"/>
    <a:srgbClr val="FAFAFA"/>
    <a:srgbClr val="8B8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5"/>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llison" userId="e9cb003b-321c-4d52-ab65-4e10a14d1e14" providerId="ADAL" clId="{682A2F42-11B1-44AD-9D00-689019635843}"/>
    <pc:docChg chg="delSld">
      <pc:chgData name="Murphy, Allison" userId="e9cb003b-321c-4d52-ab65-4e10a14d1e14" providerId="ADAL" clId="{682A2F42-11B1-44AD-9D00-689019635843}" dt="2022-06-14T12:34:45.269" v="1" actId="47"/>
      <pc:docMkLst>
        <pc:docMk/>
      </pc:docMkLst>
      <pc:sldChg chg="del">
        <pc:chgData name="Murphy, Allison" userId="e9cb003b-321c-4d52-ab65-4e10a14d1e14" providerId="ADAL" clId="{682A2F42-11B1-44AD-9D00-689019635843}" dt="2022-06-14T12:34:45.269" v="1" actId="47"/>
        <pc:sldMkLst>
          <pc:docMk/>
          <pc:sldMk cId="4162631854" sldId="559"/>
        </pc:sldMkLst>
      </pc:sldChg>
      <pc:sldChg chg="del">
        <pc:chgData name="Murphy, Allison" userId="e9cb003b-321c-4d52-ab65-4e10a14d1e14" providerId="ADAL" clId="{682A2F42-11B1-44AD-9D00-689019635843}" dt="2022-06-14T12:34:43.402" v="0" actId="47"/>
        <pc:sldMkLst>
          <pc:docMk/>
          <pc:sldMk cId="751607108" sldId="5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ABD0083-913C-4823-9F66-D449C24468A9}" type="datetimeFigureOut">
              <a:rPr lang="en-US" smtClean="0"/>
              <a:t>6/14/2022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21D692-4187-4BBA-B6D6-743A395F912A}" type="slidenum">
              <a:rPr lang="en-US" smtClean="0"/>
              <a:t>‹#›</a:t>
            </a:fld>
            <a:endParaRPr lang="en-US"/>
          </a:p>
        </p:txBody>
      </p:sp>
    </p:spTree>
    <p:extLst>
      <p:ext uri="{BB962C8B-B14F-4D97-AF65-F5344CB8AC3E}">
        <p14:creationId xmlns:p14="http://schemas.microsoft.com/office/powerpoint/2010/main" val="28314062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3T17:27:36.430"/>
    </inkml:context>
    <inkml:brush xml:id="br0">
      <inkml:brushProperty name="width" value="0.2" units="cm"/>
      <inkml:brushProperty name="height" value="0.2" units="cm"/>
      <inkml:brushProperty name="color" value="#E71224"/>
    </inkml:brush>
  </inkml:definitions>
  <inkml:trace contextRef="#ctx0" brushRef="#br0">1164 330 24575,'-409'0'0,"403"0"0,-1 0 0,1 1 0,-1 0 0,1 0 0,-1 0 0,1 1 0,0 0 0,0 0 0,-12 7 0,5-1 0,1 0 0,-21 19 0,-4 4 0,-37 37 0,62-56 0,-1-1 0,1 2 0,-16 21 0,-22 23 0,30-36 0,1 1 0,-21 32 0,-22 26 0,5-21 0,38-43 0,2 1 0,0 1 0,1 1 0,1 0 0,1 1 0,1 1 0,-13 27 0,9-9 0,9-23 0,1 1 0,0 0 0,2 0 0,0 0 0,1 0 0,-4 33 0,8-29 0,1 0 0,1 0 0,1 0 0,0 0 0,2-1 0,0 0 0,10 24 0,67 133 0,-60-135 0,30 49 0,-32-58 0,-2 0 0,24 57 0,-33-69 0,1 0 0,0-1 0,2 0 0,1-1 0,19 23 0,4 7 0,-28-38 0,0-1 0,1-1 0,0 0 0,1 0 0,0-1 0,0 0 0,1 0 0,0-1 0,0-1 0,1 0 0,-1-1 0,1 0 0,0 0 0,1-1 0,-1-1 0,18 3 0,18 0 0,1-2 0,0-2 0,49-5 0,-29 1 0,21 3 0,71-3 0,-136-2 0,0 0 0,0-1 0,36-14 0,3 0 0,-32 8 0,-1-1 0,-1-1 0,0-1 0,0-2 0,30-22 0,-25 16 0,91-66 0,11-40 0,-128 121 0,79-70 0,-79 68 0,-1 0 0,0 0 0,-1-1 0,0 0 0,-1-1 0,0 1 0,7-18 0,9-16 0,-17 35 0,-1 0 0,0 0 0,0 0 0,0-1 0,2-10 0,0-31 0,-2 0 0,-2 0 0,-5-59 0,0 15 0,3 84 0,1-62 0,-3-1 0,-4 1 0,-19-92 0,-56-134 0,71 274 0,0 1 0,-1 1 0,-2-1 0,0 2 0,-2 0 0,-26-32 0,24 31 0,-3-2 0,0 0 0,-2 2 0,-1 0 0,0 2 0,-2 0 0,0 2 0,-1 0 0,-52-26 0,68 41 7,1 0 1,-1 1-1,0 1 0,0 0 0,0 0 0,0 1 0,0 0 0,0 0 0,0 1 1,-1 1-1,1 0 0,0 0 0,0 1 0,-15 5 0,-7 4-376,1 1-1,-59 33 1,76-37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3T17:27:39.620"/>
    </inkml:context>
    <inkml:brush xml:id="br0">
      <inkml:brushProperty name="width" value="0.2" units="cm"/>
      <inkml:brushProperty name="height" value="0.2" units="cm"/>
      <inkml:brushProperty name="color" value="#E71224"/>
    </inkml:brush>
  </inkml:definitions>
  <inkml:trace contextRef="#ctx0" brushRef="#br0">624 1 24575,'-53'41'0,"-6"16"0,48-45 0,0 0 0,-1 0 0,-1-1 0,0 0 0,-16 9 0,20-16 0,-1 0 0,0-1 0,1 0 0,-1-1 0,0 0 0,0 0 0,-14 0 0,13-2 0,0 1 0,-1 1 0,1 0 0,0 1 0,-20 7 0,4 3 0,-58 24 0,80-34 0,-1-1 0,0 1 0,1 0 0,0 0 0,-1 1 0,1 0 0,1-1 0,-1 2 0,0-1 0,1 0 0,0 1 0,0 0 0,0 0 0,-4 9 0,3-5 0,1 0 0,0 0 0,1 0 0,0 0 0,0 0 0,1 0 0,1 1 0,-2 17 0,-10 106 0,0 33 0,12-41 0,4 134 0,-1-244 0,0 0 0,1 0 0,1 0 0,0 0 0,1-1 0,11 23 0,50 78 0,-44-80 0,-16-26 0,1 0 0,0 0 0,1-1 0,0 0 0,1 0 0,-1-1 0,1 0 0,1-1 0,-1 0 0,1 0 0,15 6 0,15 4 0,70 19 0,-70-23 0,-25-8 0,0-1 0,0 0 0,0-1 0,0 0 0,0-2 0,0 1 0,0-2 0,1 0 0,16-4 0,-6-1 0,0-1 0,0-2 0,-1 0 0,32-18 0,-20 9 0,-8 4 0,42-26 0,-62 34 0,1-1 0,-1-1 0,-1 0 0,1 0 0,-1-1 0,-1 1 0,13-20 0,-3-4 0,-2-1 0,0 0 0,9-37 0,1-1 0,59-189 0,-73 212 0,-2-1 0,-2 0 0,1-76 0,-8 105 0,-1 1 0,-2-1 0,1 1 0,-2-1 0,-1 1 0,0 0 0,-9-19 0,5 11 0,8 21 0,-1 1 0,1-1 0,-1 1 0,0 0 0,-1-1 0,1 1 0,-1 0 0,0 1 0,0-1 0,-1 0 0,1 1 0,-1 0 0,0 0 0,-7-6 0,-29-16 0,24 17 0,1 0 0,1-2 0,-1 0 0,2 0 0,-19-20 0,26 23 0,-31-36 0,-47-71 0,71 97-1365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3T17:27:42.587"/>
    </inkml:context>
    <inkml:brush xml:id="br0">
      <inkml:brushProperty name="width" value="0.2" units="cm"/>
      <inkml:brushProperty name="height" value="0.2" units="cm"/>
      <inkml:brushProperty name="color" value="#E71224"/>
    </inkml:brush>
  </inkml:definitions>
  <inkml:trace contextRef="#ctx0" brushRef="#br0">2087 1163 24575,'-1'-9'0,"0"0"0,-1-1 0,0 1 0,-1 0 0,0 0 0,0 1 0,-1-1 0,-6-11 0,1 1 0,-41-85 0,-54-125 0,74 160 0,-4 1 0,-2 2 0,-2 2 0,-4 1 0,-96-110 0,108 142 0,-2 1 0,-63-46 0,87 71 0,-1 0 0,0 0 0,0 0 0,-1 1 0,0 1 0,-17-5 0,-66-8 0,52 11 0,-99-9 0,-218 6 0,266 8 0,55 3 0,1 1 0,-1 1 0,-69 22 0,70-18 0,29-7 0,0 1 0,0 0 0,0 0 0,0 0 0,0 1 0,1-1 0,0 2 0,-1-1 0,1 1 0,-7 7 0,-2 5 0,1 0 0,-15 24 0,24-34 0,-118 191 0,104-161 0,2 0 0,2 1 0,-13 49 0,22-55 0,1 0 0,2 0 0,1 0 0,1 1 0,5 38 0,-1 10 0,-3-61 0,-1 25 0,3 0 0,9 59 0,-8-89 0,1 0 0,0 0 0,1 0 0,1-1 0,0 0 0,1-1 0,0 1 0,1-1 0,1 0 0,17 20 0,20 28 0,-34-43 0,1-1 0,17 18 0,32 22 0,74 52 0,-40-34 0,-60-43 0,-2 1 0,34 44 0,25 27 0,-81-93 0,13 15 0,1-1 0,0-2 0,2 0 0,1-2 0,59 33 0,-60-42 0,0-2 0,1-1 0,0-1 0,0-1 0,1-1 0,32 1 0,182-5 0,-131-4 0,-99 3 0,-1-2 0,1 0 0,-1-1 0,1 0 0,21-7 0,-30 8 0,0-2 0,0 1 0,0 0 0,0-1 0,0 0 0,-1 0 0,0 0 0,1 0 0,-1-1 0,0 0 0,-1 0 0,1 0 0,-1 0 0,0-1 0,0 1 0,5-9 0,3-11 0,-1 3 0,0 0 0,-1-1 0,7-30 0,-10 31 0,1-1 0,19-37 0,-19 44 0,0 1 0,-1-1 0,-1-1 0,0 1 0,-1-1 0,5-32 0,-10-39 0,-1 68 0,1 0 0,1 0 0,0 1 0,2-1 0,0 0 0,1 1 0,1-1 0,9-26 0,-6 30-273,-1 0 0,-1-1 0,0 1 0,3-22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3T17:27:46.701"/>
    </inkml:context>
    <inkml:brush xml:id="br0">
      <inkml:brushProperty name="width" value="0.2" units="cm"/>
      <inkml:brushProperty name="height" value="0.2" units="cm"/>
      <inkml:brushProperty name="color" value="#E71224"/>
    </inkml:brush>
  </inkml:definitions>
  <inkml:trace contextRef="#ctx0" brushRef="#br0">303 870 24575,'1'1'0,"0"-1"0,0 0 0,1 1 0,-1-1 0,0 1 0,0 0 0,0-1 0,0 1 0,0 0 0,0-1 0,-1 1 0,1 0 0,0 0 0,0 0 0,0 0 0,-1 0 0,1 0 0,0 0 0,-1 0 0,1 0 0,-1 1 0,13 30 0,-9-23 0,66 170 0,-22-68 0,32 66 0,-73-166 0,0-2 0,1 1 0,0-1 0,1 0 0,0-1 0,0 0 0,18 12 0,-9-6 0,5 3 0,2-1 0,0-1 0,38 17 0,86 28 0,-147-60 0,24 7 0,1 0 0,1-3 0,-1 0 0,1-1 0,-1-2 0,1-1 0,51-6 0,-73 5 0,1-1 0,-1 1 0,0-1 0,1 0 0,-1-1 0,0 0 0,-1 0 0,11-7 0,43-36 0,-30 22 0,13-10 0,56-58 0,-82 75 0,-1-2 0,0 0 0,-2 0 0,0-1 0,19-42 0,-24 42 0,-1 0 0,-1 0 0,-1 0 0,-1-1 0,0 0 0,-2 0 0,0 0 0,-1 0 0,-2 0 0,0 0 0,-1-1 0,-1 2 0,-1-1 0,0 0 0,-12-30 0,-14-20 0,-3 0 0,-3 2 0,-3 2 0,-3 2 0,-69-84 0,-109-85 0,201 220 0,0 0 0,-2 1 0,0 1 0,0 1 0,-41-15 0,-33-18 0,80 36 0,0 1 0,-1 0 0,0 1 0,0 1 0,0 0 0,0 1 0,-1 1 0,0 0 0,1 2 0,-24 0 0,36 1 0,-13-2 0,-1 2 0,0 0 0,0 1 0,0 1 0,0 1 0,1 1 0,-1 0 0,1 1 0,-21 9 0,13 0 0,1 1 0,0 0 0,-39 36 0,-57 65 0,116-112 0,-9 11 0,0 0 0,1 1 0,1 1 0,0-1 0,-9 23 0,-35 93 0,41-94 0,8-21 0,2 1 0,0-1 0,1 1 0,0 0 0,2 0 0,0 0 0,1 0 0,1 0 0,1 0 0,5 25 0,-6-38 8,1 0 0,0 0 0,1-1 0,-1 1 0,1-1 0,0 1 0,0-1 0,0 0 0,0 0 0,1-1 0,-1 1 0,1-1 0,0 0 0,8 5 0,-1-1-305,1 0 0,0-1 0,0-1 0,19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699DAD-53A5-4A5A-8AAE-4F6A5C5D4FFA}" type="datetimeFigureOut">
              <a:rPr lang="en-US" smtClean="0"/>
              <a:t>6/14/2022</a:t>
            </a:fld>
            <a:endParaRPr lang="en-US"/>
          </a:p>
        </p:txBody>
      </p:sp>
      <p:sp>
        <p:nvSpPr>
          <p:cNvPr id="4" name="Slide Image Placeholder 3"/>
          <p:cNvSpPr>
            <a:spLocks noGrp="1" noRot="1" noChangeAspect="1"/>
          </p:cNvSpPr>
          <p:nvPr>
            <p:ph type="sldImg" idx="2"/>
          </p:nvPr>
        </p:nvSpPr>
        <p:spPr>
          <a:xfrm>
            <a:off x="0" y="0"/>
            <a:ext cx="6997340" cy="39370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0" y="3937000"/>
            <a:ext cx="6997340" cy="520700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B16776-319F-4A3B-8A61-B483B413C5AC}" type="slidenum">
              <a:rPr lang="en-US" smtClean="0"/>
              <a:t>‹#›</a:t>
            </a:fld>
            <a:endParaRPr lang="en-US"/>
          </a:p>
        </p:txBody>
      </p:sp>
    </p:spTree>
    <p:extLst>
      <p:ext uri="{BB962C8B-B14F-4D97-AF65-F5344CB8AC3E}">
        <p14:creationId xmlns:p14="http://schemas.microsoft.com/office/powerpoint/2010/main" val="370015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997700" cy="3937000"/>
          </a:xfrm>
        </p:spPr>
      </p:sp>
      <p:sp>
        <p:nvSpPr>
          <p:cNvPr id="3" name="Notes Placeholder 2"/>
          <p:cNvSpPr>
            <a:spLocks noGrp="1"/>
          </p:cNvSpPr>
          <p:nvPr>
            <p:ph type="body" idx="1"/>
          </p:nvPr>
        </p:nvSpPr>
        <p:spPr/>
        <p:txBody>
          <a:bodyPr/>
          <a:lstStyle/>
          <a:p>
            <a:r>
              <a:rPr lang="en-US" dirty="0"/>
              <a:t>CDC’s brief explanation on how PAHs affect people’s health – blood and liver problems, some are cancer-causing. March 2022 Fact Sheet, CDC. </a:t>
            </a:r>
          </a:p>
        </p:txBody>
      </p:sp>
      <p:sp>
        <p:nvSpPr>
          <p:cNvPr id="4" name="Slide Number Placeholder 3"/>
          <p:cNvSpPr>
            <a:spLocks noGrp="1"/>
          </p:cNvSpPr>
          <p:nvPr>
            <p:ph type="sldNum" sz="quarter" idx="5"/>
          </p:nvPr>
        </p:nvSpPr>
        <p:spPr/>
        <p:txBody>
          <a:bodyPr/>
          <a:lstStyle/>
          <a:p>
            <a:fld id="{B8B16776-319F-4A3B-8A61-B483B413C5AC}" type="slidenum">
              <a:rPr lang="en-US" smtClean="0"/>
              <a:t>2</a:t>
            </a:fld>
            <a:endParaRPr lang="en-US"/>
          </a:p>
        </p:txBody>
      </p:sp>
    </p:spTree>
    <p:extLst>
      <p:ext uri="{BB962C8B-B14F-4D97-AF65-F5344CB8AC3E}">
        <p14:creationId xmlns:p14="http://schemas.microsoft.com/office/powerpoint/2010/main" val="42129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997700" cy="3937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2015 EPA Study and the Handbook of PVC Pipe Design and Construction primary resources. Examples of PAHs: </a:t>
            </a:r>
            <a:r>
              <a:rPr lang="en-US" dirty="0" err="1"/>
              <a:t>Napthalene</a:t>
            </a:r>
            <a:r>
              <a:rPr lang="en-US" dirty="0"/>
              <a:t> (PVC not resistant to this), Anthraquinone (PVC generally resistant to this).  Based on the research we’ve done, and the internal conversations we’ve had with other DEC staff that are more familiar with PAHs, we do not have concerns about background levels (around 580 ppb) of PAHs. Some of the questions we have: where is “gross contamination” defined? How would a contractor/resident engineer/water system staff identify this on a job site? </a:t>
            </a:r>
          </a:p>
          <a:p>
            <a:endParaRPr lang="en-US" dirty="0"/>
          </a:p>
        </p:txBody>
      </p:sp>
      <p:sp>
        <p:nvSpPr>
          <p:cNvPr id="4" name="Slide Number Placeholder 3"/>
          <p:cNvSpPr>
            <a:spLocks noGrp="1"/>
          </p:cNvSpPr>
          <p:nvPr>
            <p:ph type="sldNum" sz="quarter" idx="5"/>
          </p:nvPr>
        </p:nvSpPr>
        <p:spPr/>
        <p:txBody>
          <a:bodyPr/>
          <a:lstStyle/>
          <a:p>
            <a:fld id="{B8B16776-319F-4A3B-8A61-B483B413C5AC}" type="slidenum">
              <a:rPr lang="en-US" smtClean="0"/>
              <a:t>4</a:t>
            </a:fld>
            <a:endParaRPr lang="en-US"/>
          </a:p>
        </p:txBody>
      </p:sp>
    </p:spTree>
    <p:extLst>
      <p:ext uri="{BB962C8B-B14F-4D97-AF65-F5344CB8AC3E}">
        <p14:creationId xmlns:p14="http://schemas.microsoft.com/office/powerpoint/2010/main" val="137988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ctrTitle"/>
          </p:nvPr>
        </p:nvSpPr>
        <p:spPr>
          <a:xfrm>
            <a:off x="1751012" y="1300785"/>
            <a:ext cx="8689976" cy="2509213"/>
          </a:xfrm>
          <a:noFill/>
        </p:spPr>
        <p:txBody>
          <a:bodyPr anchor="b">
            <a:normAutofit/>
          </a:bodyPr>
          <a:lstStyle>
            <a:lvl1pPr algn="ctr">
              <a:defRPr sz="4800">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rgbClr val="206C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atin typeface="Franklin Gothic Medium" panose="020B0603020102020204" pitchFamily="34" charset="0"/>
              </a:defRPr>
            </a:lvl1pPr>
          </a:lstStyle>
          <a:p>
            <a:fld id="{6D22F896-40B5-4ADD-8801-0D06FADFA0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0" y="94586"/>
            <a:ext cx="11182350" cy="848389"/>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5482AB">
            <a:alpha val="70000"/>
          </a:srgbClr>
        </a:solidFill>
        <a:effectLst/>
      </p:bgPr>
    </p:bg>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100992"/>
            <a:ext cx="11230288" cy="829283"/>
          </a:xfrm>
        </p:spPr>
        <p:txBody>
          <a:bodyPr/>
          <a:lstStyle/>
          <a:p>
            <a:r>
              <a:rPr lang="en-US"/>
              <a:t>Click to edit Master title style</a:t>
            </a:r>
          </a:p>
        </p:txBody>
      </p:sp>
      <p:sp>
        <p:nvSpPr>
          <p:cNvPr id="12" name="Content Placeholder 2"/>
          <p:cNvSpPr>
            <a:spLocks noGrp="1"/>
          </p:cNvSpPr>
          <p:nvPr>
            <p:ph sz="quarter" idx="13"/>
          </p:nvPr>
        </p:nvSpPr>
        <p:spPr>
          <a:xfrm>
            <a:off x="913774" y="1790700"/>
            <a:ext cx="10363826" cy="4000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Slide Number Placeholder 5"/>
          <p:cNvSpPr>
            <a:spLocks noGrp="1"/>
          </p:cNvSpPr>
          <p:nvPr>
            <p:ph type="sldNum" sz="quarter" idx="12"/>
          </p:nvPr>
        </p:nvSpPr>
        <p:spPr>
          <a:xfrm>
            <a:off x="11278226" y="100992"/>
            <a:ext cx="764215" cy="829283"/>
          </a:xfrm>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rgbClr val="206C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0" y="100992"/>
            <a:ext cx="11182350" cy="841983"/>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0" y="100992"/>
            <a:ext cx="11182350" cy="841983"/>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8" name="Footer Placeholder 7"/>
          <p:cNvSpPr>
            <a:spLocks noGrp="1"/>
          </p:cNvSpPr>
          <p:nvPr>
            <p:ph type="ftr" sz="quarter" idx="11"/>
          </p:nvPr>
        </p:nvSpPr>
        <p:spPr>
          <a:xfrm>
            <a:off x="104775" y="100993"/>
            <a:ext cx="11077575"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3" name="Footer Placeholder 2"/>
          <p:cNvSpPr>
            <a:spLocks noGrp="1"/>
          </p:cNvSpPr>
          <p:nvPr>
            <p:ph type="ftr" sz="quarter" idx="11"/>
          </p:nvPr>
        </p:nvSpPr>
        <p:spPr>
          <a:xfrm>
            <a:off x="104775" y="100993"/>
            <a:ext cx="1107757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6/14/2022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82AB">
            <a:alpha val="7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00992"/>
            <a:ext cx="11182350" cy="841983"/>
          </a:xfrm>
          <a:prstGeom prst="rect">
            <a:avLst/>
          </a:prstGeom>
          <a:solidFill>
            <a:srgbClr val="263F6A"/>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8950" y="1386018"/>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78226" y="100992"/>
            <a:ext cx="764215" cy="841983"/>
          </a:xfrm>
          <a:prstGeom prst="rect">
            <a:avLst/>
          </a:prstGeom>
          <a:solidFill>
            <a:srgbClr val="3095B4"/>
          </a:solidFill>
        </p:spPr>
        <p:txBody>
          <a:bodyPr vert="horz" lIns="91440" tIns="45720" rIns="91440" bIns="45720" rtlCol="0" anchor="ctr"/>
          <a:lstStyle>
            <a:lvl1pPr algn="r">
              <a:defRPr sz="2400">
                <a:solidFill>
                  <a:schemeClr val="tx1"/>
                </a:solidFill>
                <a:latin typeface="Franklin Gothic Book" panose="020B0503020102020204" pitchFamily="34" charset="0"/>
              </a:defRPr>
            </a:lvl1pPr>
          </a:lstStyle>
          <a:p>
            <a:fld id="{6D22F896-40B5-4ADD-8801-0D06FADFA0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bg1"/>
          </a:solidFill>
          <a:effectLst/>
          <a:latin typeface="Franklin Gothic Medium" panose="020B060302010202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Franklin Gothic Medium" panose="020B0603020102020204"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Franklin Gothic Medium" panose="020B0603020102020204"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Franklin Gothic Medium" panose="020B0603020102020204"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Franklin Gothic Medium" panose="020B0603020102020204"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Franklin Gothic Medium" panose="020B0603020102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7.png"/><Relationship Id="rId3" Type="http://schemas.openxmlformats.org/officeDocument/2006/relationships/hyperlink" Target="https://dec.vermont.gov/sites/dec/files/wmp/Sites/2019.10.29.development.soils_.factsheet.pdf" TargetMode="External"/><Relationship Id="rId7" Type="http://schemas.openxmlformats.org/officeDocument/2006/relationships/image" Target="../media/image4.png"/><Relationship Id="rId12" Type="http://schemas.openxmlformats.org/officeDocument/2006/relationships/customXml" Target="../ink/ink4.xml"/><Relationship Id="rId2" Type="http://schemas.openxmlformats.org/officeDocument/2006/relationships/hyperlink" Target="https://dec.vermont.gov/waste-management/contaminated-sites/guidance" TargetMode="Externa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3.xml"/><Relationship Id="rId4" Type="http://schemas.openxmlformats.org/officeDocument/2006/relationships/hyperlink" Target="https://dec.vermont.gov/sites/dec/files/wmp/Sites/4.11.17.TextOnly.Vermont.Soil_.Report.FINAL_.pdf"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eams.microsoft.com/l/file/431A5E48-BD32-4B2D-8F61-1D2216C7CC83?tenantId=20b4933b-baad-433c-9c02-70edcc7559c6&amp;fileType=docx&amp;objectUrl=https%3A%2F%2Fvermontgov.sharepoint.com%2Fteams%2FANR.DrinkingWaterITProjectsTeam%2FShared%20Documents%2FEngineering%20and%20Water%20Resources%2FGeneral%20Permit%20Development%20Files%2FPermit%20Documents%2FGeneral%20Permit%20Eligibilty%20Criteria%20Questions%20(1).docx&amp;baseUrl=https%3A%2F%2Fvermontgov.sharepoint.com%2Fteams%2FANR.DrinkingWaterITProjectsTeam&amp;serviceName=teams&amp;threadId=19:8f541ca035ff42acb6077b30a76e037a@thread.skype&amp;groupId=8c0c62e0-7a5a-41cb-b7a4-0d070fc8205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0DF5-1E2D-4E11-9205-8CBF887697BD}"/>
              </a:ext>
            </a:extLst>
          </p:cNvPr>
          <p:cNvSpPr>
            <a:spLocks noGrp="1"/>
          </p:cNvSpPr>
          <p:nvPr>
            <p:ph type="title"/>
          </p:nvPr>
        </p:nvSpPr>
        <p:spPr/>
        <p:txBody>
          <a:bodyPr/>
          <a:lstStyle/>
          <a:p>
            <a:r>
              <a:rPr lang="en-US" dirty="0"/>
              <a:t>Polycyclic Aromatic Hydrocarbons</a:t>
            </a:r>
          </a:p>
        </p:txBody>
      </p:sp>
      <p:sp>
        <p:nvSpPr>
          <p:cNvPr id="3" name="Content Placeholder 2">
            <a:extLst>
              <a:ext uri="{FF2B5EF4-FFF2-40B4-BE49-F238E27FC236}">
                <a16:creationId xmlns:a16="http://schemas.microsoft.com/office/drawing/2014/main" id="{A799523A-81DE-41B2-9A6A-B3680F2B755F}"/>
              </a:ext>
            </a:extLst>
          </p:cNvPr>
          <p:cNvSpPr>
            <a:spLocks noGrp="1"/>
          </p:cNvSpPr>
          <p:nvPr>
            <p:ph sz="quarter" idx="13"/>
          </p:nvPr>
        </p:nvSpPr>
        <p:spPr>
          <a:xfrm>
            <a:off x="913773" y="1790700"/>
            <a:ext cx="9874299" cy="4000499"/>
          </a:xfrm>
        </p:spPr>
        <p:txBody>
          <a:bodyPr>
            <a:normAutofit/>
          </a:bodyPr>
          <a:lstStyle/>
          <a:p>
            <a:r>
              <a:rPr lang="en-US" sz="2400" b="1" dirty="0"/>
              <a:t>Polycyclic Aromatic Hydrocarbons (PAHs) </a:t>
            </a:r>
          </a:p>
          <a:p>
            <a:pPr lvl="1"/>
            <a:r>
              <a:rPr lang="en-US" sz="2200" b="1" dirty="0"/>
              <a:t>What are they?</a:t>
            </a:r>
          </a:p>
          <a:p>
            <a:pPr lvl="1"/>
            <a:r>
              <a:rPr lang="en-US" sz="2200" b="1" dirty="0"/>
              <a:t>Where are they? </a:t>
            </a:r>
          </a:p>
          <a:p>
            <a:pPr lvl="1"/>
            <a:r>
              <a:rPr lang="en-US" sz="2200" b="1" dirty="0"/>
              <a:t>How do their presence change the public water construction permitting process?</a:t>
            </a:r>
          </a:p>
          <a:p>
            <a:pPr lvl="1"/>
            <a:r>
              <a:rPr lang="en-US" sz="2200" b="1" dirty="0"/>
              <a:t>Other considerations</a:t>
            </a:r>
          </a:p>
        </p:txBody>
      </p:sp>
    </p:spTree>
    <p:extLst>
      <p:ext uri="{BB962C8B-B14F-4D97-AF65-F5344CB8AC3E}">
        <p14:creationId xmlns:p14="http://schemas.microsoft.com/office/powerpoint/2010/main" val="109464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91B-538E-4BEC-912A-43CB0036B351}"/>
              </a:ext>
            </a:extLst>
          </p:cNvPr>
          <p:cNvSpPr>
            <a:spLocks noGrp="1"/>
          </p:cNvSpPr>
          <p:nvPr>
            <p:ph type="title"/>
          </p:nvPr>
        </p:nvSpPr>
        <p:spPr/>
        <p:txBody>
          <a:bodyPr/>
          <a:lstStyle/>
          <a:p>
            <a:r>
              <a:rPr lang="en-US" dirty="0"/>
              <a:t>What are </a:t>
            </a:r>
            <a:r>
              <a:rPr lang="en-US" dirty="0" err="1"/>
              <a:t>pah</a:t>
            </a:r>
            <a:r>
              <a:rPr lang="en-US" sz="2400" dirty="0" err="1"/>
              <a:t>s</a:t>
            </a:r>
            <a:r>
              <a:rPr lang="en-US" dirty="0"/>
              <a:t>? </a:t>
            </a:r>
          </a:p>
        </p:txBody>
      </p:sp>
      <p:sp>
        <p:nvSpPr>
          <p:cNvPr id="3" name="Content Placeholder 2">
            <a:extLst>
              <a:ext uri="{FF2B5EF4-FFF2-40B4-BE49-F238E27FC236}">
                <a16:creationId xmlns:a16="http://schemas.microsoft.com/office/drawing/2014/main" id="{F3355B6B-E3FF-4773-9937-3B6E190AD3DE}"/>
              </a:ext>
            </a:extLst>
          </p:cNvPr>
          <p:cNvSpPr>
            <a:spLocks noGrp="1"/>
          </p:cNvSpPr>
          <p:nvPr>
            <p:ph sz="quarter" idx="13"/>
          </p:nvPr>
        </p:nvSpPr>
        <p:spPr/>
        <p:txBody>
          <a:bodyPr>
            <a:normAutofit/>
          </a:bodyPr>
          <a:lstStyle/>
          <a:p>
            <a:pPr marL="0" indent="0">
              <a:buNone/>
            </a:pPr>
            <a:r>
              <a:rPr lang="en-US" dirty="0"/>
              <a:t>“PAHs [Polycyclic Aromatic Hydrocarbons] are ubiquitous environmental pollutants.  They are not only found naturally in the environment but they can also be man made.  PAHs are formed as a result of incomplete combustion of carbon-containing materials, such as wood, coal, oil, gas, or biomass.  They are also created in car and diesel exhaust, smoked or charbroiled food, and are present in cigarette smoke condensate, and tobacco products.” </a:t>
            </a:r>
          </a:p>
          <a:p>
            <a:pPr marL="0" indent="0">
              <a:buNone/>
            </a:pPr>
            <a:r>
              <a:rPr lang="en-US" dirty="0"/>
              <a:t>M. Huang, T.M. Penning, in Encyclopedia of Food Safety, 2014</a:t>
            </a:r>
          </a:p>
          <a:p>
            <a:pPr marL="0" indent="0">
              <a:buNone/>
            </a:pPr>
            <a:endParaRPr lang="en-US" dirty="0"/>
          </a:p>
          <a:p>
            <a:pPr marL="0" indent="0">
              <a:buNone/>
            </a:pPr>
            <a:r>
              <a:rPr lang="en-US" dirty="0"/>
              <a:t>A PAH that many of us have heard of is Naphthalene. Naphthalene is a man made PAH used to make mothballs, etc. </a:t>
            </a:r>
          </a:p>
        </p:txBody>
      </p:sp>
    </p:spTree>
    <p:extLst>
      <p:ext uri="{BB962C8B-B14F-4D97-AF65-F5344CB8AC3E}">
        <p14:creationId xmlns:p14="http://schemas.microsoft.com/office/powerpoint/2010/main" val="159487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6548-A3DE-4C7F-A25D-19BAF26C5730}"/>
              </a:ext>
            </a:extLst>
          </p:cNvPr>
          <p:cNvSpPr>
            <a:spLocks noGrp="1"/>
          </p:cNvSpPr>
          <p:nvPr>
            <p:ph type="title"/>
          </p:nvPr>
        </p:nvSpPr>
        <p:spPr>
          <a:xfrm>
            <a:off x="5243208" y="100992"/>
            <a:ext cx="5987079" cy="829283"/>
          </a:xfrm>
        </p:spPr>
        <p:txBody>
          <a:bodyPr/>
          <a:lstStyle/>
          <a:p>
            <a:r>
              <a:rPr lang="en-US" dirty="0"/>
              <a:t>Where are PAH</a:t>
            </a:r>
            <a:r>
              <a:rPr lang="en-US" sz="2400" dirty="0"/>
              <a:t>s</a:t>
            </a:r>
          </a:p>
        </p:txBody>
      </p:sp>
      <p:sp>
        <p:nvSpPr>
          <p:cNvPr id="3" name="Content Placeholder 2">
            <a:extLst>
              <a:ext uri="{FF2B5EF4-FFF2-40B4-BE49-F238E27FC236}">
                <a16:creationId xmlns:a16="http://schemas.microsoft.com/office/drawing/2014/main" id="{E3FB7862-F862-4397-87F6-57E07C524A49}"/>
              </a:ext>
            </a:extLst>
          </p:cNvPr>
          <p:cNvSpPr>
            <a:spLocks noGrp="1"/>
          </p:cNvSpPr>
          <p:nvPr>
            <p:ph sz="quarter" idx="13"/>
          </p:nvPr>
        </p:nvSpPr>
        <p:spPr>
          <a:xfrm>
            <a:off x="4874883" y="1077573"/>
            <a:ext cx="6355404" cy="4953576"/>
          </a:xfrm>
        </p:spPr>
        <p:txBody>
          <a:bodyPr>
            <a:normAutofit fontScale="85000" lnSpcReduction="20000"/>
          </a:bodyPr>
          <a:lstStyle/>
          <a:p>
            <a:r>
              <a:rPr lang="en-US" dirty="0"/>
              <a:t>Identified releases of hazardous materials to the environment, regulated by Waste Management and Prevention Division. </a:t>
            </a:r>
          </a:p>
          <a:p>
            <a:r>
              <a:rPr lang="en-US" dirty="0"/>
              <a:t>Urban soils, aka, Development Soils. See the Urban Soil Background Area layer on the ANR Atlas. </a:t>
            </a:r>
          </a:p>
          <a:p>
            <a:r>
              <a:rPr lang="en-US" sz="2100" dirty="0"/>
              <a:t>More information about this can be found on the Waste Management and Prevention Division’s website at</a:t>
            </a:r>
            <a:r>
              <a:rPr lang="en-US" sz="1800" dirty="0">
                <a:effectLst/>
                <a:latin typeface="Calibri" panose="020F0502020204030204" pitchFamily="34" charset="0"/>
                <a:ea typeface="Calibri" panose="020F0502020204030204" pitchFamily="34" charset="0"/>
              </a:rPr>
              <a:t> </a:t>
            </a:r>
            <a:r>
              <a:rPr lang="en-US" sz="2100" u="sng" dirty="0">
                <a:solidFill>
                  <a:schemeClr val="accent1">
                    <a:lumMod val="50000"/>
                  </a:schemeClr>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https://dec.vermont.gov/waste-management/contaminated-sites/guidance</a:t>
            </a:r>
            <a:r>
              <a:rPr lang="en-US" sz="1800" dirty="0">
                <a:effectLst/>
                <a:latin typeface="Calibri" panose="020F0502020204030204" pitchFamily="34" charset="0"/>
                <a:ea typeface="Calibri" panose="020F0502020204030204" pitchFamily="34" charset="0"/>
              </a:rPr>
              <a:t>.  </a:t>
            </a:r>
          </a:p>
          <a:p>
            <a:r>
              <a:rPr lang="en-US" sz="2100" dirty="0"/>
              <a:t>A fact sheet on locating the area of a town where these criteria may apply, and providing a brief description of the mitigation targets: </a:t>
            </a:r>
            <a:r>
              <a:rPr lang="en-US" sz="2100" u="sng" dirty="0">
                <a:solidFill>
                  <a:schemeClr val="accent1">
                    <a:lumMod val="50000"/>
                  </a:schemeClr>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https://dec.vermont.gov/sites/dec/files/wmp/Sites/2019.10.29.development.soils_.factsheet.pdf</a:t>
            </a:r>
            <a:endParaRPr lang="en-US" sz="2100" u="sng" dirty="0">
              <a:solidFill>
                <a:schemeClr val="accent1">
                  <a:lumMod val="50000"/>
                </a:schemeClr>
              </a:solidFill>
              <a:ea typeface="Calibri" panose="020F0502020204030204" pitchFamily="34" charset="0"/>
            </a:endParaRPr>
          </a:p>
          <a:p>
            <a:r>
              <a:rPr lang="en-US" sz="2100" dirty="0"/>
              <a:t>The Vermont evaluation of background soils is located at: </a:t>
            </a:r>
            <a:r>
              <a:rPr lang="en-US" sz="2100" u="sng" dirty="0">
                <a:solidFill>
                  <a:schemeClr val="accent1">
                    <a:lumMod val="50000"/>
                  </a:schemeClr>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https://dec.vermont.gov/sites/dec/files/wmp/Sites/4.11.17.TextOnly.Vermont.Soil_.Report.FINAL_.pdf</a:t>
            </a:r>
            <a:r>
              <a:rPr lang="en-US" sz="2100" dirty="0">
                <a:solidFill>
                  <a:schemeClr val="accent1">
                    <a:lumMod val="50000"/>
                  </a:schemeClr>
                </a:solidFill>
                <a:effectLst/>
                <a:ea typeface="Calibri" panose="020F0502020204030204" pitchFamily="34" charset="0"/>
              </a:rPr>
              <a:t> </a:t>
            </a:r>
          </a:p>
          <a:p>
            <a:endParaRPr lang="en-US" b="1" dirty="0"/>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2ABD2CCE-8F91-3B03-673B-5E021EC70540}"/>
              </a:ext>
            </a:extLst>
          </p:cNvPr>
          <p:cNvPicPr>
            <a:picLocks noChangeAspect="1"/>
          </p:cNvPicPr>
          <p:nvPr/>
        </p:nvPicPr>
        <p:blipFill>
          <a:blip r:embed="rId5"/>
          <a:stretch>
            <a:fillRect/>
          </a:stretch>
        </p:blipFill>
        <p:spPr>
          <a:xfrm>
            <a:off x="0" y="-35534"/>
            <a:ext cx="4416357" cy="6905376"/>
          </a:xfrm>
          <a:prstGeom prst="rect">
            <a:avLst/>
          </a:prstGeom>
        </p:spPr>
      </p:pic>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0F25C7B4-CD30-A488-0A62-A184535BEF34}"/>
                  </a:ext>
                </a:extLst>
              </p14:cNvPr>
              <p14:cNvContentPartPr/>
              <p14:nvPr/>
            </p14:nvContentPartPr>
            <p14:xfrm>
              <a:off x="154930" y="1272125"/>
              <a:ext cx="752040" cy="792000"/>
            </p14:xfrm>
          </p:contentPart>
        </mc:Choice>
        <mc:Fallback xmlns="">
          <p:pic>
            <p:nvPicPr>
              <p:cNvPr id="29" name="Ink 28">
                <a:extLst>
                  <a:ext uri="{FF2B5EF4-FFF2-40B4-BE49-F238E27FC236}">
                    <a16:creationId xmlns:a16="http://schemas.microsoft.com/office/drawing/2014/main" id="{0F25C7B4-CD30-A488-0A62-A184535BEF34}"/>
                  </a:ext>
                </a:extLst>
              </p:cNvPr>
              <p:cNvPicPr/>
              <p:nvPr/>
            </p:nvPicPr>
            <p:blipFill>
              <a:blip r:embed="rId7"/>
              <a:stretch>
                <a:fillRect/>
              </a:stretch>
            </p:blipFill>
            <p:spPr>
              <a:xfrm>
                <a:off x="118930" y="1236125"/>
                <a:ext cx="823680" cy="86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C08E131D-BDE4-09E4-EEA3-F90FE36C5EFC}"/>
                  </a:ext>
                </a:extLst>
              </p14:cNvPr>
              <p14:cNvContentPartPr/>
              <p14:nvPr/>
            </p14:nvContentPartPr>
            <p14:xfrm>
              <a:off x="738130" y="3812645"/>
              <a:ext cx="429840" cy="563760"/>
            </p14:xfrm>
          </p:contentPart>
        </mc:Choice>
        <mc:Fallback xmlns="">
          <p:pic>
            <p:nvPicPr>
              <p:cNvPr id="30" name="Ink 29">
                <a:extLst>
                  <a:ext uri="{FF2B5EF4-FFF2-40B4-BE49-F238E27FC236}">
                    <a16:creationId xmlns:a16="http://schemas.microsoft.com/office/drawing/2014/main" id="{C08E131D-BDE4-09E4-EEA3-F90FE36C5EFC}"/>
                  </a:ext>
                </a:extLst>
              </p:cNvPr>
              <p:cNvPicPr/>
              <p:nvPr/>
            </p:nvPicPr>
            <p:blipFill>
              <a:blip r:embed="rId9"/>
              <a:stretch>
                <a:fillRect/>
              </a:stretch>
            </p:blipFill>
            <p:spPr>
              <a:xfrm>
                <a:off x="702490" y="3777005"/>
                <a:ext cx="50148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28776900-D1E3-3130-6214-428F4E949360}"/>
                  </a:ext>
                </a:extLst>
              </p14:cNvPr>
              <p14:cNvContentPartPr/>
              <p14:nvPr/>
            </p14:nvContentPartPr>
            <p14:xfrm>
              <a:off x="1437250" y="2051885"/>
              <a:ext cx="751680" cy="770040"/>
            </p14:xfrm>
          </p:contentPart>
        </mc:Choice>
        <mc:Fallback xmlns="">
          <p:pic>
            <p:nvPicPr>
              <p:cNvPr id="31" name="Ink 30">
                <a:extLst>
                  <a:ext uri="{FF2B5EF4-FFF2-40B4-BE49-F238E27FC236}">
                    <a16:creationId xmlns:a16="http://schemas.microsoft.com/office/drawing/2014/main" id="{28776900-D1E3-3130-6214-428F4E949360}"/>
                  </a:ext>
                </a:extLst>
              </p:cNvPr>
              <p:cNvPicPr/>
              <p:nvPr/>
            </p:nvPicPr>
            <p:blipFill>
              <a:blip r:embed="rId11"/>
              <a:stretch>
                <a:fillRect/>
              </a:stretch>
            </p:blipFill>
            <p:spPr>
              <a:xfrm>
                <a:off x="1401250" y="2016245"/>
                <a:ext cx="823320" cy="84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5DC181E6-ADDF-9156-A83F-8066E5784DF6}"/>
                  </a:ext>
                </a:extLst>
              </p14:cNvPr>
              <p14:cNvContentPartPr/>
              <p14:nvPr/>
            </p14:nvContentPartPr>
            <p14:xfrm>
              <a:off x="124330" y="5824685"/>
              <a:ext cx="587880" cy="597600"/>
            </p14:xfrm>
          </p:contentPart>
        </mc:Choice>
        <mc:Fallback xmlns="">
          <p:pic>
            <p:nvPicPr>
              <p:cNvPr id="32" name="Ink 31">
                <a:extLst>
                  <a:ext uri="{FF2B5EF4-FFF2-40B4-BE49-F238E27FC236}">
                    <a16:creationId xmlns:a16="http://schemas.microsoft.com/office/drawing/2014/main" id="{5DC181E6-ADDF-9156-A83F-8066E5784DF6}"/>
                  </a:ext>
                </a:extLst>
              </p:cNvPr>
              <p:cNvPicPr/>
              <p:nvPr/>
            </p:nvPicPr>
            <p:blipFill>
              <a:blip r:embed="rId13"/>
              <a:stretch>
                <a:fillRect/>
              </a:stretch>
            </p:blipFill>
            <p:spPr>
              <a:xfrm>
                <a:off x="88330" y="5789045"/>
                <a:ext cx="659520" cy="669240"/>
              </a:xfrm>
              <a:prstGeom prst="rect">
                <a:avLst/>
              </a:prstGeom>
            </p:spPr>
          </p:pic>
        </mc:Fallback>
      </mc:AlternateContent>
      <p:sp>
        <p:nvSpPr>
          <p:cNvPr id="33" name="TextBox 32">
            <a:extLst>
              <a:ext uri="{FF2B5EF4-FFF2-40B4-BE49-F238E27FC236}">
                <a16:creationId xmlns:a16="http://schemas.microsoft.com/office/drawing/2014/main" id="{310739DE-B2FD-80E2-438B-9F870530D17D}"/>
              </a:ext>
            </a:extLst>
          </p:cNvPr>
          <p:cNvSpPr txBox="1"/>
          <p:nvPr/>
        </p:nvSpPr>
        <p:spPr>
          <a:xfrm>
            <a:off x="2163759" y="4916744"/>
            <a:ext cx="2252597" cy="1815882"/>
          </a:xfrm>
          <a:prstGeom prst="rect">
            <a:avLst/>
          </a:prstGeom>
          <a:noFill/>
        </p:spPr>
        <p:txBody>
          <a:bodyPr wrap="square" rtlCol="0">
            <a:spAutoFit/>
          </a:bodyPr>
          <a:lstStyle/>
          <a:p>
            <a:r>
              <a:rPr lang="en-US" sz="1600" dirty="0">
                <a:solidFill>
                  <a:srgbClr val="FF0000"/>
                </a:solidFill>
              </a:rPr>
              <a:t>Screen shot from ANR Atlas 6/13/22. Blue shading = Urban Soil Background Areas. Red circles to draw attention to some of the largest, identified areas in VT. </a:t>
            </a:r>
          </a:p>
        </p:txBody>
      </p:sp>
    </p:spTree>
    <p:extLst>
      <p:ext uri="{BB962C8B-B14F-4D97-AF65-F5344CB8AC3E}">
        <p14:creationId xmlns:p14="http://schemas.microsoft.com/office/powerpoint/2010/main" val="368126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83F26D-E5E3-0C13-62A5-D4602E3F0B76}"/>
              </a:ext>
            </a:extLst>
          </p:cNvPr>
          <p:cNvPicPr>
            <a:picLocks noChangeAspect="1"/>
          </p:cNvPicPr>
          <p:nvPr/>
        </p:nvPicPr>
        <p:blipFill>
          <a:blip r:embed="rId3"/>
          <a:stretch>
            <a:fillRect/>
          </a:stretch>
        </p:blipFill>
        <p:spPr>
          <a:xfrm>
            <a:off x="9516894" y="3491591"/>
            <a:ext cx="2675106" cy="3370019"/>
          </a:xfrm>
          <a:prstGeom prst="rect">
            <a:avLst/>
          </a:prstGeom>
        </p:spPr>
      </p:pic>
      <p:sp>
        <p:nvSpPr>
          <p:cNvPr id="2" name="Title 1">
            <a:extLst>
              <a:ext uri="{FF2B5EF4-FFF2-40B4-BE49-F238E27FC236}">
                <a16:creationId xmlns:a16="http://schemas.microsoft.com/office/drawing/2014/main" id="{1E75FD9B-464F-44FD-92C3-BE27CF055720}"/>
              </a:ext>
            </a:extLst>
          </p:cNvPr>
          <p:cNvSpPr>
            <a:spLocks noGrp="1"/>
          </p:cNvSpPr>
          <p:nvPr>
            <p:ph type="title"/>
          </p:nvPr>
        </p:nvSpPr>
        <p:spPr>
          <a:xfrm>
            <a:off x="350196" y="529009"/>
            <a:ext cx="8686800" cy="829283"/>
          </a:xfrm>
        </p:spPr>
        <p:txBody>
          <a:bodyPr>
            <a:normAutofit fontScale="90000"/>
          </a:bodyPr>
          <a:lstStyle/>
          <a:p>
            <a:r>
              <a:rPr lang="en-US" dirty="0"/>
              <a:t>Do </a:t>
            </a:r>
            <a:r>
              <a:rPr lang="en-US" dirty="0" err="1"/>
              <a:t>pahs</a:t>
            </a:r>
            <a:r>
              <a:rPr lang="en-US" dirty="0"/>
              <a:t> affect public water construction permitting</a:t>
            </a:r>
          </a:p>
        </p:txBody>
      </p:sp>
      <p:pic>
        <p:nvPicPr>
          <p:cNvPr id="4" name="Picture 3">
            <a:extLst>
              <a:ext uri="{FF2B5EF4-FFF2-40B4-BE49-F238E27FC236}">
                <a16:creationId xmlns:a16="http://schemas.microsoft.com/office/drawing/2014/main" id="{ED485C52-6487-6A21-A6B1-CC14970372FD}"/>
              </a:ext>
            </a:extLst>
          </p:cNvPr>
          <p:cNvPicPr>
            <a:picLocks noChangeAspect="1"/>
          </p:cNvPicPr>
          <p:nvPr/>
        </p:nvPicPr>
        <p:blipFill>
          <a:blip r:embed="rId4"/>
          <a:stretch>
            <a:fillRect/>
          </a:stretch>
        </p:blipFill>
        <p:spPr>
          <a:xfrm>
            <a:off x="9516894" y="0"/>
            <a:ext cx="2675106" cy="3491591"/>
          </a:xfrm>
          <a:prstGeom prst="rect">
            <a:avLst/>
          </a:prstGeom>
        </p:spPr>
      </p:pic>
      <p:sp>
        <p:nvSpPr>
          <p:cNvPr id="7" name="Content Placeholder 2">
            <a:extLst>
              <a:ext uri="{FF2B5EF4-FFF2-40B4-BE49-F238E27FC236}">
                <a16:creationId xmlns:a16="http://schemas.microsoft.com/office/drawing/2014/main" id="{8DA69ED4-7195-738C-E35B-59EED72987E3}"/>
              </a:ext>
            </a:extLst>
          </p:cNvPr>
          <p:cNvSpPr>
            <a:spLocks noGrp="1"/>
          </p:cNvSpPr>
          <p:nvPr>
            <p:ph sz="quarter" idx="13"/>
          </p:nvPr>
        </p:nvSpPr>
        <p:spPr>
          <a:xfrm>
            <a:off x="350196" y="1624519"/>
            <a:ext cx="8686800" cy="5029200"/>
          </a:xfrm>
        </p:spPr>
        <p:txBody>
          <a:bodyPr>
            <a:normAutofit/>
          </a:bodyPr>
          <a:lstStyle/>
          <a:p>
            <a:pPr marL="0" indent="0">
              <a:buNone/>
            </a:pPr>
            <a:r>
              <a:rPr lang="en-US" dirty="0"/>
              <a:t>Currently, there are </a:t>
            </a:r>
            <a:r>
              <a:rPr lang="en-US" u="sng" dirty="0"/>
              <a:t>no changes</a:t>
            </a:r>
            <a:r>
              <a:rPr lang="en-US" dirty="0"/>
              <a:t> proposed to our public water construction permits. </a:t>
            </a:r>
          </a:p>
          <a:p>
            <a:pPr marL="0" indent="0">
              <a:buNone/>
            </a:pPr>
            <a:r>
              <a:rPr lang="en-US" dirty="0"/>
              <a:t>However, </a:t>
            </a:r>
          </a:p>
          <a:p>
            <a:r>
              <a:rPr lang="en-US" dirty="0"/>
              <a:t>Appendix A, Subpart 8.0.1 of the Vermont Water Supply Rule states: “Pipe, fittings, valves and fire hydrants shall conform to the latest standards issued by the AWWA.” </a:t>
            </a:r>
          </a:p>
          <a:p>
            <a:r>
              <a:rPr lang="en-US" dirty="0"/>
              <a:t>ANSI/AWWA Standards C900 through C950; if a water main must pass through an area of gross contamination, the manufacturer must be consulted regarding the permeation of pipe walls and joint fittings prior to selecting the material. </a:t>
            </a:r>
          </a:p>
          <a:p>
            <a:pPr marL="0" indent="0">
              <a:buNone/>
            </a:pPr>
            <a:r>
              <a:rPr lang="en-US" dirty="0"/>
              <a:t>The contaminant matters - </a:t>
            </a:r>
            <a:r>
              <a:rPr lang="en-US" dirty="0" err="1"/>
              <a:t>Napthalene</a:t>
            </a:r>
            <a:r>
              <a:rPr lang="en-US" dirty="0"/>
              <a:t> (PVC not resistant to this), Anthraquinone (PVC generally resistant to this) </a:t>
            </a:r>
          </a:p>
        </p:txBody>
      </p:sp>
    </p:spTree>
    <p:extLst>
      <p:ext uri="{BB962C8B-B14F-4D97-AF65-F5344CB8AC3E}">
        <p14:creationId xmlns:p14="http://schemas.microsoft.com/office/powerpoint/2010/main" val="320757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7DD7-3819-53D0-329A-B27E2B9F84AD}"/>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47045B9B-DDDA-5827-05C6-67FD44A080E2}"/>
              </a:ext>
            </a:extLst>
          </p:cNvPr>
          <p:cNvSpPr>
            <a:spLocks noGrp="1"/>
          </p:cNvSpPr>
          <p:nvPr>
            <p:ph sz="quarter" idx="13"/>
          </p:nvPr>
        </p:nvSpPr>
        <p:spPr/>
        <p:txBody>
          <a:bodyPr>
            <a:normAutofit lnSpcReduction="10000"/>
          </a:bodyPr>
          <a:lstStyle/>
          <a:p>
            <a:r>
              <a:rPr lang="en-US" dirty="0"/>
              <a:t>The health concern with PAHs soils disturbed during construction projects is primarily from direct contact.  </a:t>
            </a:r>
          </a:p>
          <a:p>
            <a:r>
              <a:rPr lang="en-US" dirty="0"/>
              <a:t>The Consultant or subconsultant needs to put together a soil management plan.  This plan needs to be reviewed and approved by the Waste Management and Prevention Division.  The soil management plan will involve steps to identify and quantify the conditions, to inform work measures, and disposal documentation. </a:t>
            </a:r>
          </a:p>
          <a:p>
            <a:r>
              <a:rPr lang="en-US" dirty="0"/>
              <a:t>Project development must allow the necessary timeframe for identification of conditions, prior to excavation, that can be interrupted by unplanned discovery of condition requiring regulatory oversight.</a:t>
            </a:r>
          </a:p>
          <a:p>
            <a:r>
              <a:rPr lang="en-US" dirty="0"/>
              <a:t>This work should be considered during the Preliminary Engineering phase of the project.  </a:t>
            </a:r>
          </a:p>
          <a:p>
            <a:endParaRPr lang="en-US" dirty="0"/>
          </a:p>
        </p:txBody>
      </p:sp>
    </p:spTree>
    <p:extLst>
      <p:ext uri="{BB962C8B-B14F-4D97-AF65-F5344CB8AC3E}">
        <p14:creationId xmlns:p14="http://schemas.microsoft.com/office/powerpoint/2010/main" val="294854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6A86-11CB-4474-90AF-5F816EB73088}"/>
              </a:ext>
            </a:extLst>
          </p:cNvPr>
          <p:cNvSpPr>
            <a:spLocks noGrp="1"/>
          </p:cNvSpPr>
          <p:nvPr>
            <p:ph type="title"/>
          </p:nvPr>
        </p:nvSpPr>
        <p:spPr/>
        <p:txBody>
          <a:bodyPr/>
          <a:lstStyle/>
          <a:p>
            <a:r>
              <a:rPr lang="en-US" dirty="0"/>
              <a:t>Your experiences</a:t>
            </a:r>
          </a:p>
        </p:txBody>
      </p:sp>
      <p:sp>
        <p:nvSpPr>
          <p:cNvPr id="17" name="Content Placeholder 2">
            <a:extLst>
              <a:ext uri="{FF2B5EF4-FFF2-40B4-BE49-F238E27FC236}">
                <a16:creationId xmlns:a16="http://schemas.microsoft.com/office/drawing/2014/main" id="{3F6DB882-010A-408E-B9CC-3D73E73ECB91}"/>
              </a:ext>
            </a:extLst>
          </p:cNvPr>
          <p:cNvSpPr>
            <a:spLocks noGrp="1"/>
          </p:cNvSpPr>
          <p:nvPr>
            <p:ph sz="quarter" idx="13"/>
          </p:nvPr>
        </p:nvSpPr>
        <p:spPr>
          <a:xfrm>
            <a:off x="913774" y="1790700"/>
            <a:ext cx="10363826" cy="4000499"/>
          </a:xfrm>
        </p:spPr>
        <p:txBody>
          <a:bodyPr>
            <a:normAutofit/>
          </a:bodyPr>
          <a:lstStyle/>
          <a:p>
            <a:pPr marL="0" lvl="0" indent="0">
              <a:lnSpc>
                <a:spcPct val="100000"/>
              </a:lnSpc>
              <a:spcBef>
                <a:spcPts val="0"/>
              </a:spcBef>
              <a:buClrTx/>
              <a:buNone/>
              <a:defRPr/>
            </a:pPr>
            <a:r>
              <a:rPr lang="en-US" dirty="0"/>
              <a:t>Wayne Elliott, PE, President of Aldrich + Elliott, PC</a:t>
            </a:r>
          </a:p>
          <a:p>
            <a:endParaRPr lang="en-US" dirty="0">
              <a:hlinkClick r:id="rId2"/>
            </a:endParaRPr>
          </a:p>
          <a:p>
            <a:pPr marL="971550" lvl="1" indent="-514350">
              <a:buFont typeface="+mj-lt"/>
              <a:buAutoNum type="romanLcPeriod"/>
            </a:pPr>
            <a:endParaRPr lang="en-US" dirty="0"/>
          </a:p>
        </p:txBody>
      </p:sp>
    </p:spTree>
    <p:extLst>
      <p:ext uri="{BB962C8B-B14F-4D97-AF65-F5344CB8AC3E}">
        <p14:creationId xmlns:p14="http://schemas.microsoft.com/office/powerpoint/2010/main" val="17060991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4BB6B3CCE6E42A267BE28B67C788D" ma:contentTypeVersion="14" ma:contentTypeDescription="Create a new document." ma:contentTypeScope="" ma:versionID="ce4b27f8a902a0ff74af172249b99dc6">
  <xsd:schema xmlns:xsd="http://www.w3.org/2001/XMLSchema" xmlns:xs="http://www.w3.org/2001/XMLSchema" xmlns:p="http://schemas.microsoft.com/office/2006/metadata/properties" xmlns:ns1="http://schemas.microsoft.com/sharepoint/v3" xmlns:ns2="e7bb1b26-b7f1-4e40-8435-41ea40208d44" xmlns:ns3="310fa492-1764-446a-b476-c3767c0efa3d" targetNamespace="http://schemas.microsoft.com/office/2006/metadata/properties" ma:root="true" ma:fieldsID="b16df35a4071511e88a7e824d3c28de6" ns1:_="" ns2:_="" ns3:_="">
    <xsd:import namespace="http://schemas.microsoft.com/sharepoint/v3"/>
    <xsd:import namespace="e7bb1b26-b7f1-4e40-8435-41ea40208d44"/>
    <xsd:import namespace="310fa492-1764-446a-b476-c3767c0efa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b1b26-b7f1-4e40-8435-41ea40208d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fa492-1764-446a-b476-c3767c0efa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CF26B-DF4E-474B-9C2C-7B694561454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4D3211E-A966-4B1F-A72C-8B043B2948A8}">
  <ds:schemaRefs>
    <ds:schemaRef ds:uri="http://schemas.microsoft.com/sharepoint/v3/contenttype/forms"/>
  </ds:schemaRefs>
</ds:datastoreItem>
</file>

<file path=customXml/itemProps3.xml><?xml version="1.0" encoding="utf-8"?>
<ds:datastoreItem xmlns:ds="http://schemas.openxmlformats.org/officeDocument/2006/customXml" ds:itemID="{6B3F76C2-59A0-4776-96FE-1768BD443CBE}">
  <ds:schemaRefs>
    <ds:schemaRef ds:uri="310fa492-1764-446a-b476-c3767c0efa3d"/>
    <ds:schemaRef ds:uri="e7bb1b26-b7f1-4e40-8435-41ea40208d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Droplet</Template>
  <TotalTime>336</TotalTime>
  <Words>734</Words>
  <Application>Microsoft Office PowerPoint</Application>
  <PresentationFormat>Widescreen</PresentationFormat>
  <Paragraphs>36</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Franklin Gothic Book</vt:lpstr>
      <vt:lpstr>Franklin Gothic Medium</vt:lpstr>
      <vt:lpstr>Palatino Linotype</vt:lpstr>
      <vt:lpstr>Tw Cen MT</vt:lpstr>
      <vt:lpstr>Droplet</vt:lpstr>
      <vt:lpstr>Polycyclic Aromatic Hydrocarbons</vt:lpstr>
      <vt:lpstr>What are pahs? </vt:lpstr>
      <vt:lpstr>Where are PAHs</vt:lpstr>
      <vt:lpstr>Do pahs affect public water construction permitting</vt:lpstr>
      <vt:lpstr>Other considerations</vt:lpstr>
      <vt:lpstr>Your experiences</vt:lpstr>
    </vt:vector>
  </TitlesOfParts>
  <Company>Agency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Sears</dc:creator>
  <cp:lastModifiedBy>Murphy, Allison</cp:lastModifiedBy>
  <cp:revision>3</cp:revision>
  <cp:lastPrinted>2020-03-10T14:51:33Z</cp:lastPrinted>
  <dcterms:created xsi:type="dcterms:W3CDTF">2015-08-11T12:30:52Z</dcterms:created>
  <dcterms:modified xsi:type="dcterms:W3CDTF">2022-06-14T12:34:52Z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0x010100DB74BB6B3CCE6E42A267BE28B67C788D</vt:lpwstr>
  </property>
</Properties>
</file>