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10"/>
  </p:notesMasterIdLst>
  <p:sldIdLst>
    <p:sldId id="563" r:id="rId6"/>
    <p:sldId id="798" r:id="rId7"/>
    <p:sldId id="256" r:id="rId8"/>
    <p:sldId id="801"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3104CDA-74D8-4D0A-B57C-D70B871D738E}" v="14" dt="2024-12-02T14:33:37.95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821"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viewProps" Target="viewProp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presProps" Target="presProps.xml"/><Relationship Id="rId5" Type="http://schemas.openxmlformats.org/officeDocument/2006/relationships/slideMaster" Target="slideMasters/slideMaster2.xml"/><Relationship Id="rId15" Type="http://schemas.microsoft.com/office/2016/11/relationships/changesInfo" Target="changesInfos/changesInfo1.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ller, Colleen" userId="8636ab7e-1f2b-443c-80da-59d41dddc50e" providerId="ADAL" clId="{63104CDA-74D8-4D0A-B57C-D70B871D738E}"/>
    <pc:docChg chg="undo custSel addSld delSld modSld sldOrd">
      <pc:chgData name="Miller, Colleen" userId="8636ab7e-1f2b-443c-80da-59d41dddc50e" providerId="ADAL" clId="{63104CDA-74D8-4D0A-B57C-D70B871D738E}" dt="2024-12-02T18:50:25.157" v="179"/>
      <pc:docMkLst>
        <pc:docMk/>
      </pc:docMkLst>
      <pc:sldChg chg="addSp modSp new mod ord modNotesTx">
        <pc:chgData name="Miller, Colleen" userId="8636ab7e-1f2b-443c-80da-59d41dddc50e" providerId="ADAL" clId="{63104CDA-74D8-4D0A-B57C-D70B871D738E}" dt="2024-12-02T18:50:25.157" v="179"/>
        <pc:sldMkLst>
          <pc:docMk/>
          <pc:sldMk cId="4267295925" sldId="256"/>
        </pc:sldMkLst>
        <pc:graphicFrameChg chg="add mod">
          <ac:chgData name="Miller, Colleen" userId="8636ab7e-1f2b-443c-80da-59d41dddc50e" providerId="ADAL" clId="{63104CDA-74D8-4D0A-B57C-D70B871D738E}" dt="2024-12-02T14:10:06.453" v="14" actId="1076"/>
          <ac:graphicFrameMkLst>
            <pc:docMk/>
            <pc:sldMk cId="4267295925" sldId="256"/>
            <ac:graphicFrameMk id="4" creationId="{A42E47E4-922E-0296-7994-3854FE6D66D9}"/>
          </ac:graphicFrameMkLst>
        </pc:graphicFrameChg>
      </pc:sldChg>
      <pc:sldChg chg="add">
        <pc:chgData name="Miller, Colleen" userId="8636ab7e-1f2b-443c-80da-59d41dddc50e" providerId="ADAL" clId="{63104CDA-74D8-4D0A-B57C-D70B871D738E}" dt="2024-12-02T14:11:15.115" v="18"/>
        <pc:sldMkLst>
          <pc:docMk/>
          <pc:sldMk cId="190182653" sldId="563"/>
        </pc:sldMkLst>
      </pc:sldChg>
      <pc:sldChg chg="add del">
        <pc:chgData name="Miller, Colleen" userId="8636ab7e-1f2b-443c-80da-59d41dddc50e" providerId="ADAL" clId="{63104CDA-74D8-4D0A-B57C-D70B871D738E}" dt="2024-12-02T14:13:07.536" v="21" actId="47"/>
        <pc:sldMkLst>
          <pc:docMk/>
          <pc:sldMk cId="723095504" sldId="564"/>
        </pc:sldMkLst>
      </pc:sldChg>
      <pc:sldChg chg="new del ord">
        <pc:chgData name="Miller, Colleen" userId="8636ab7e-1f2b-443c-80da-59d41dddc50e" providerId="ADAL" clId="{63104CDA-74D8-4D0A-B57C-D70B871D738E}" dt="2024-12-02T14:11:17.093" v="19" actId="47"/>
        <pc:sldMkLst>
          <pc:docMk/>
          <pc:sldMk cId="1912663131" sldId="565"/>
        </pc:sldMkLst>
      </pc:sldChg>
      <pc:sldChg chg="add del">
        <pc:chgData name="Miller, Colleen" userId="8636ab7e-1f2b-443c-80da-59d41dddc50e" providerId="ADAL" clId="{63104CDA-74D8-4D0A-B57C-D70B871D738E}" dt="2024-12-02T14:09:38.196" v="7"/>
        <pc:sldMkLst>
          <pc:docMk/>
          <pc:sldMk cId="3677076553" sldId="565"/>
        </pc:sldMkLst>
      </pc:sldChg>
      <pc:sldChg chg="delSp modSp add del mod delAnim">
        <pc:chgData name="Miller, Colleen" userId="8636ab7e-1f2b-443c-80da-59d41dddc50e" providerId="ADAL" clId="{63104CDA-74D8-4D0A-B57C-D70B871D738E}" dt="2024-12-02T14:14:49.633" v="43" actId="1076"/>
        <pc:sldMkLst>
          <pc:docMk/>
          <pc:sldMk cId="205659740" sldId="798"/>
        </pc:sldMkLst>
        <pc:picChg chg="del">
          <ac:chgData name="Miller, Colleen" userId="8636ab7e-1f2b-443c-80da-59d41dddc50e" providerId="ADAL" clId="{63104CDA-74D8-4D0A-B57C-D70B871D738E}" dt="2024-12-02T14:14:41.390" v="41" actId="478"/>
          <ac:picMkLst>
            <pc:docMk/>
            <pc:sldMk cId="205659740" sldId="798"/>
            <ac:picMk id="3" creationId="{9FEAC253-6C81-21A8-C8C0-5F1D47BD59DF}"/>
          </ac:picMkLst>
        </pc:picChg>
        <pc:picChg chg="mod">
          <ac:chgData name="Miller, Colleen" userId="8636ab7e-1f2b-443c-80da-59d41dddc50e" providerId="ADAL" clId="{63104CDA-74D8-4D0A-B57C-D70B871D738E}" dt="2024-12-02T14:14:49.633" v="43" actId="1076"/>
          <ac:picMkLst>
            <pc:docMk/>
            <pc:sldMk cId="205659740" sldId="798"/>
            <ac:picMk id="11" creationId="{55EA4A58-69D7-5BD1-A8FD-863CB8599495}"/>
          </ac:picMkLst>
        </pc:picChg>
      </pc:sldChg>
      <pc:sldChg chg="new del ord">
        <pc:chgData name="Miller, Colleen" userId="8636ab7e-1f2b-443c-80da-59d41dddc50e" providerId="ADAL" clId="{63104CDA-74D8-4D0A-B57C-D70B871D738E}" dt="2024-12-02T14:14:18.200" v="29" actId="47"/>
        <pc:sldMkLst>
          <pc:docMk/>
          <pc:sldMk cId="2327980476" sldId="799"/>
        </pc:sldMkLst>
      </pc:sldChg>
      <pc:sldChg chg="new del">
        <pc:chgData name="Miller, Colleen" userId="8636ab7e-1f2b-443c-80da-59d41dddc50e" providerId="ADAL" clId="{63104CDA-74D8-4D0A-B57C-D70B871D738E}" dt="2024-12-02T14:14:20.329" v="30" actId="47"/>
        <pc:sldMkLst>
          <pc:docMk/>
          <pc:sldMk cId="3398607859" sldId="800"/>
        </pc:sldMkLst>
      </pc:sldChg>
      <pc:sldChg chg="addSp delSp modSp add mod delAnim">
        <pc:chgData name="Miller, Colleen" userId="8636ab7e-1f2b-443c-80da-59d41dddc50e" providerId="ADAL" clId="{63104CDA-74D8-4D0A-B57C-D70B871D738E}" dt="2024-12-02T14:16:41.905" v="173" actId="404"/>
        <pc:sldMkLst>
          <pc:docMk/>
          <pc:sldMk cId="440000408" sldId="801"/>
        </pc:sldMkLst>
        <pc:spChg chg="mod">
          <ac:chgData name="Miller, Colleen" userId="8636ab7e-1f2b-443c-80da-59d41dddc50e" providerId="ADAL" clId="{63104CDA-74D8-4D0A-B57C-D70B871D738E}" dt="2024-12-02T14:16:31.842" v="170" actId="404"/>
          <ac:spMkLst>
            <pc:docMk/>
            <pc:sldMk cId="440000408" sldId="801"/>
            <ac:spMk id="2" creationId="{3371EFCA-5807-A99B-5EA3-F83EDB5EBEFE}"/>
          </ac:spMkLst>
        </pc:spChg>
        <pc:spChg chg="add mod">
          <ac:chgData name="Miller, Colleen" userId="8636ab7e-1f2b-443c-80da-59d41dddc50e" providerId="ADAL" clId="{63104CDA-74D8-4D0A-B57C-D70B871D738E}" dt="2024-12-02T14:16:41.905" v="173" actId="404"/>
          <ac:spMkLst>
            <pc:docMk/>
            <pc:sldMk cId="440000408" sldId="801"/>
            <ac:spMk id="4" creationId="{272D237A-2906-FF84-2CFC-C3C12CA0B1F0}"/>
          </ac:spMkLst>
        </pc:spChg>
        <pc:spChg chg="del mod">
          <ac:chgData name="Miller, Colleen" userId="8636ab7e-1f2b-443c-80da-59d41dddc50e" providerId="ADAL" clId="{63104CDA-74D8-4D0A-B57C-D70B871D738E}" dt="2024-12-02T14:14:29.123" v="34" actId="21"/>
          <ac:spMkLst>
            <pc:docMk/>
            <pc:sldMk cId="440000408" sldId="801"/>
            <ac:spMk id="8" creationId="{EEE640F4-C0FA-DDB6-A307-EDF4AD5C62DC}"/>
          </ac:spMkLst>
        </pc:spChg>
        <pc:spChg chg="del mod">
          <ac:chgData name="Miller, Colleen" userId="8636ab7e-1f2b-443c-80da-59d41dddc50e" providerId="ADAL" clId="{63104CDA-74D8-4D0A-B57C-D70B871D738E}" dt="2024-12-02T14:14:34.141" v="37" actId="21"/>
          <ac:spMkLst>
            <pc:docMk/>
            <pc:sldMk cId="440000408" sldId="801"/>
            <ac:spMk id="10" creationId="{48AD32E5-D378-82B3-0DAE-598CD49766A1}"/>
          </ac:spMkLst>
        </pc:spChg>
        <pc:picChg chg="del">
          <ac:chgData name="Miller, Colleen" userId="8636ab7e-1f2b-443c-80da-59d41dddc50e" providerId="ADAL" clId="{63104CDA-74D8-4D0A-B57C-D70B871D738E}" dt="2024-12-02T14:14:24.974" v="32" actId="478"/>
          <ac:picMkLst>
            <pc:docMk/>
            <pc:sldMk cId="440000408" sldId="801"/>
            <ac:picMk id="3" creationId="{1379DCA8-D9BC-2BED-C373-C2E832041044}"/>
          </ac:picMkLst>
        </pc:picChg>
        <pc:picChg chg="del">
          <ac:chgData name="Miller, Colleen" userId="8636ab7e-1f2b-443c-80da-59d41dddc50e" providerId="ADAL" clId="{63104CDA-74D8-4D0A-B57C-D70B871D738E}" dt="2024-12-02T14:14:37.750" v="39" actId="21"/>
          <ac:picMkLst>
            <pc:docMk/>
            <pc:sldMk cId="440000408" sldId="801"/>
            <ac:picMk id="6" creationId="{50352B16-8A29-ABE4-3FFA-1E46F3C826F1}"/>
          </ac:picMkLst>
        </pc:picChg>
        <pc:picChg chg="del">
          <ac:chgData name="Miller, Colleen" userId="8636ab7e-1f2b-443c-80da-59d41dddc50e" providerId="ADAL" clId="{63104CDA-74D8-4D0A-B57C-D70B871D738E}" dt="2024-12-02T14:14:22.828" v="31" actId="478"/>
          <ac:picMkLst>
            <pc:docMk/>
            <pc:sldMk cId="440000408" sldId="801"/>
            <ac:picMk id="11" creationId="{51095FCF-5C4B-D201-B577-266E43BDDF87}"/>
          </ac:picMkLst>
        </pc:picChg>
        <pc:cxnChg chg="del">
          <ac:chgData name="Miller, Colleen" userId="8636ab7e-1f2b-443c-80da-59d41dddc50e" providerId="ADAL" clId="{63104CDA-74D8-4D0A-B57C-D70B871D738E}" dt="2024-12-02T14:14:36.309" v="38" actId="21"/>
          <ac:cxnSpMkLst>
            <pc:docMk/>
            <pc:sldMk cId="440000408" sldId="801"/>
            <ac:cxnSpMk id="15" creationId="{D1F1BE97-7366-8E60-8649-33CA0207E3FF}"/>
          </ac:cxnSpMkLst>
        </pc:cxnChg>
        <pc:cxnChg chg="del">
          <ac:chgData name="Miller, Colleen" userId="8636ab7e-1f2b-443c-80da-59d41dddc50e" providerId="ADAL" clId="{63104CDA-74D8-4D0A-B57C-D70B871D738E}" dt="2024-12-02T14:14:30.621" v="35" actId="478"/>
          <ac:cxnSpMkLst>
            <pc:docMk/>
            <pc:sldMk cId="440000408" sldId="801"/>
            <ac:cxnSpMk id="19" creationId="{E26A301B-695A-D46D-5E59-EDE118AA8695}"/>
          </ac:cxnSpMkLst>
        </pc:cxnChg>
      </pc:sldChg>
      <pc:sldChg chg="new del">
        <pc:chgData name="Miller, Colleen" userId="8636ab7e-1f2b-443c-80da-59d41dddc50e" providerId="ADAL" clId="{63104CDA-74D8-4D0A-B57C-D70B871D738E}" dt="2024-12-02T14:33:39.738" v="176" actId="47"/>
        <pc:sldMkLst>
          <pc:docMk/>
          <pc:sldMk cId="814324164" sldId="802"/>
        </pc:sldMkLst>
      </pc:sldChg>
      <pc:sldChg chg="modSp add del mod">
        <pc:chgData name="Miller, Colleen" userId="8636ab7e-1f2b-443c-80da-59d41dddc50e" providerId="ADAL" clId="{63104CDA-74D8-4D0A-B57C-D70B871D738E}" dt="2024-12-02T14:45:30.840" v="178" actId="2696"/>
        <pc:sldMkLst>
          <pc:docMk/>
          <pc:sldMk cId="1615123362" sldId="803"/>
        </pc:sldMkLst>
        <pc:spChg chg="mod">
          <ac:chgData name="Miller, Colleen" userId="8636ab7e-1f2b-443c-80da-59d41dddc50e" providerId="ADAL" clId="{63104CDA-74D8-4D0A-B57C-D70B871D738E}" dt="2024-12-02T14:34:13.506" v="177" actId="20577"/>
          <ac:spMkLst>
            <pc:docMk/>
            <pc:sldMk cId="1615123362" sldId="803"/>
            <ac:spMk id="2" creationId="{FC341ED9-555F-5733-D6AE-D84385D14B31}"/>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vermontgov.sharepoint.com/teams/ANR-DECCleanWaterFundTeam/Shared%20Documents/General/SFY%202026/Public%20Comment/Responsiveness%20Summary/sfy%202026%20public%20participation%20graph.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Franklin Gothic Book" panose="020B0503020102020204" pitchFamily="34" charset="0"/>
                <a:ea typeface="+mn-ea"/>
                <a:cs typeface="+mn-cs"/>
              </a:defRPr>
            </a:pPr>
            <a:r>
              <a:rPr lang="en-US" sz="2000"/>
              <a:t>Public Participation in Clean Water Budget Process</a:t>
            </a:r>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Franklin Gothic Book" panose="020B0503020102020204" pitchFamily="34" charset="0"/>
              <a:ea typeface="+mn-ea"/>
              <a:cs typeface="+mn-cs"/>
            </a:defRPr>
          </a:pPr>
          <a:endParaRPr lang="en-US"/>
        </a:p>
      </c:txPr>
    </c:title>
    <c:autoTitleDeleted val="0"/>
    <c:plotArea>
      <c:layout/>
      <c:barChart>
        <c:barDir val="col"/>
        <c:grouping val="stacked"/>
        <c:varyColors val="0"/>
        <c:ser>
          <c:idx val="1"/>
          <c:order val="1"/>
          <c:tx>
            <c:strRef>
              <c:f>'[sfy 2026 public participation graph.xlsx]Sheet1'!$C$1</c:f>
              <c:strCache>
                <c:ptCount val="1"/>
                <c:pt idx="0">
                  <c:v>Questionnaire Responses (Count)</c:v>
                </c:pt>
              </c:strCache>
            </c:strRef>
          </c:tx>
          <c:spPr>
            <a:solidFill>
              <a:srgbClr val="56A054"/>
            </a:solidFill>
            <a:ln>
              <a:noFill/>
            </a:ln>
            <a:effectLst/>
          </c:spPr>
          <c:invertIfNegative val="0"/>
          <c:cat>
            <c:numRef>
              <c:f>'[sfy 2026 public participation graph.xlsx]Sheet1'!$A$2:$A$8</c:f>
              <c:numCache>
                <c:formatCode>General</c:formatCode>
                <c:ptCount val="7"/>
                <c:pt idx="0">
                  <c:v>2020</c:v>
                </c:pt>
                <c:pt idx="1">
                  <c:v>2021</c:v>
                </c:pt>
                <c:pt idx="2">
                  <c:v>2022</c:v>
                </c:pt>
                <c:pt idx="3">
                  <c:v>2023</c:v>
                </c:pt>
                <c:pt idx="4">
                  <c:v>2024</c:v>
                </c:pt>
                <c:pt idx="5">
                  <c:v>2025</c:v>
                </c:pt>
                <c:pt idx="6">
                  <c:v>2026</c:v>
                </c:pt>
              </c:numCache>
            </c:numRef>
          </c:cat>
          <c:val>
            <c:numRef>
              <c:f>'[sfy 2026 public participation graph.xlsx]Sheet1'!$C$2:$C$8</c:f>
              <c:numCache>
                <c:formatCode>General</c:formatCode>
                <c:ptCount val="7"/>
                <c:pt idx="0">
                  <c:v>109</c:v>
                </c:pt>
                <c:pt idx="1">
                  <c:v>315</c:v>
                </c:pt>
                <c:pt idx="2">
                  <c:v>161</c:v>
                </c:pt>
                <c:pt idx="3">
                  <c:v>95</c:v>
                </c:pt>
                <c:pt idx="4">
                  <c:v>53</c:v>
                </c:pt>
                <c:pt idx="5">
                  <c:v>14</c:v>
                </c:pt>
                <c:pt idx="6">
                  <c:v>22</c:v>
                </c:pt>
              </c:numCache>
            </c:numRef>
          </c:val>
          <c:extLst>
            <c:ext xmlns:c16="http://schemas.microsoft.com/office/drawing/2014/chart" uri="{C3380CC4-5D6E-409C-BE32-E72D297353CC}">
              <c16:uniqueId val="{00000000-04D9-4002-A98E-6C4029DD0962}"/>
            </c:ext>
          </c:extLst>
        </c:ser>
        <c:ser>
          <c:idx val="2"/>
          <c:order val="2"/>
          <c:tx>
            <c:strRef>
              <c:f>'[sfy 2026 public participation graph.xlsx]Sheet1'!$D$1</c:f>
              <c:strCache>
                <c:ptCount val="1"/>
                <c:pt idx="0">
                  <c:v>Public Hearing Attendees (Count)</c:v>
                </c:pt>
              </c:strCache>
            </c:strRef>
          </c:tx>
          <c:spPr>
            <a:solidFill>
              <a:srgbClr val="F5B324"/>
            </a:solidFill>
            <a:ln>
              <a:noFill/>
            </a:ln>
            <a:effectLst/>
          </c:spPr>
          <c:invertIfNegative val="0"/>
          <c:cat>
            <c:numRef>
              <c:f>'[sfy 2026 public participation graph.xlsx]Sheet1'!$A$2:$A$8</c:f>
              <c:numCache>
                <c:formatCode>General</c:formatCode>
                <c:ptCount val="7"/>
                <c:pt idx="0">
                  <c:v>2020</c:v>
                </c:pt>
                <c:pt idx="1">
                  <c:v>2021</c:v>
                </c:pt>
                <c:pt idx="2">
                  <c:v>2022</c:v>
                </c:pt>
                <c:pt idx="3">
                  <c:v>2023</c:v>
                </c:pt>
                <c:pt idx="4">
                  <c:v>2024</c:v>
                </c:pt>
                <c:pt idx="5">
                  <c:v>2025</c:v>
                </c:pt>
                <c:pt idx="6">
                  <c:v>2026</c:v>
                </c:pt>
              </c:numCache>
            </c:numRef>
          </c:cat>
          <c:val>
            <c:numRef>
              <c:f>'[sfy 2026 public participation graph.xlsx]Sheet1'!$D$2:$D$8</c:f>
              <c:numCache>
                <c:formatCode>General</c:formatCode>
                <c:ptCount val="7"/>
                <c:pt idx="1">
                  <c:v>40</c:v>
                </c:pt>
                <c:pt idx="2">
                  <c:v>40</c:v>
                </c:pt>
                <c:pt idx="3">
                  <c:v>20</c:v>
                </c:pt>
                <c:pt idx="4">
                  <c:v>38</c:v>
                </c:pt>
                <c:pt idx="5">
                  <c:v>12</c:v>
                </c:pt>
                <c:pt idx="6">
                  <c:v>24</c:v>
                </c:pt>
              </c:numCache>
            </c:numRef>
          </c:val>
          <c:extLst>
            <c:ext xmlns:c16="http://schemas.microsoft.com/office/drawing/2014/chart" uri="{C3380CC4-5D6E-409C-BE32-E72D297353CC}">
              <c16:uniqueId val="{00000001-04D9-4002-A98E-6C4029DD0962}"/>
            </c:ext>
          </c:extLst>
        </c:ser>
        <c:ser>
          <c:idx val="3"/>
          <c:order val="3"/>
          <c:tx>
            <c:strRef>
              <c:f>'[sfy 2026 public participation graph.xlsx]Sheet1'!$E$1</c:f>
              <c:strCache>
                <c:ptCount val="1"/>
                <c:pt idx="0">
                  <c:v>Emails Recevied (Count)</c:v>
                </c:pt>
              </c:strCache>
            </c:strRef>
          </c:tx>
          <c:spPr>
            <a:solidFill>
              <a:srgbClr val="8B2929"/>
            </a:solidFill>
            <a:ln>
              <a:noFill/>
            </a:ln>
            <a:effectLst/>
          </c:spPr>
          <c:invertIfNegative val="0"/>
          <c:cat>
            <c:numRef>
              <c:f>'[sfy 2026 public participation graph.xlsx]Sheet1'!$A$2:$A$8</c:f>
              <c:numCache>
                <c:formatCode>General</c:formatCode>
                <c:ptCount val="7"/>
                <c:pt idx="0">
                  <c:v>2020</c:v>
                </c:pt>
                <c:pt idx="1">
                  <c:v>2021</c:v>
                </c:pt>
                <c:pt idx="2">
                  <c:v>2022</c:v>
                </c:pt>
                <c:pt idx="3">
                  <c:v>2023</c:v>
                </c:pt>
                <c:pt idx="4">
                  <c:v>2024</c:v>
                </c:pt>
                <c:pt idx="5">
                  <c:v>2025</c:v>
                </c:pt>
                <c:pt idx="6">
                  <c:v>2026</c:v>
                </c:pt>
              </c:numCache>
            </c:numRef>
          </c:cat>
          <c:val>
            <c:numRef>
              <c:f>'[sfy 2026 public participation graph.xlsx]Sheet1'!$E$2:$E$8</c:f>
              <c:numCache>
                <c:formatCode>General</c:formatCode>
                <c:ptCount val="7"/>
                <c:pt idx="0">
                  <c:v>3</c:v>
                </c:pt>
                <c:pt idx="1">
                  <c:v>3</c:v>
                </c:pt>
                <c:pt idx="2">
                  <c:v>18</c:v>
                </c:pt>
                <c:pt idx="3">
                  <c:v>8</c:v>
                </c:pt>
                <c:pt idx="4">
                  <c:v>3</c:v>
                </c:pt>
                <c:pt idx="5">
                  <c:v>8</c:v>
                </c:pt>
                <c:pt idx="6">
                  <c:v>19</c:v>
                </c:pt>
              </c:numCache>
            </c:numRef>
          </c:val>
          <c:extLst>
            <c:ext xmlns:c16="http://schemas.microsoft.com/office/drawing/2014/chart" uri="{C3380CC4-5D6E-409C-BE32-E72D297353CC}">
              <c16:uniqueId val="{00000002-04D9-4002-A98E-6C4029DD0962}"/>
            </c:ext>
          </c:extLst>
        </c:ser>
        <c:dLbls>
          <c:showLegendKey val="0"/>
          <c:showVal val="0"/>
          <c:showCatName val="0"/>
          <c:showSerName val="0"/>
          <c:showPercent val="0"/>
          <c:showBubbleSize val="0"/>
        </c:dLbls>
        <c:gapWidth val="150"/>
        <c:overlap val="100"/>
        <c:axId val="1130878799"/>
        <c:axId val="843528959"/>
      </c:barChart>
      <c:lineChart>
        <c:grouping val="stacked"/>
        <c:varyColors val="0"/>
        <c:ser>
          <c:idx val="0"/>
          <c:order val="0"/>
          <c:tx>
            <c:strRef>
              <c:f>'[sfy 2026 public participation graph.xlsx]Sheet1'!$B$1</c:f>
              <c:strCache>
                <c:ptCount val="1"/>
                <c:pt idx="0">
                  <c:v>Total Draft Budget Amount ($)</c:v>
                </c:pt>
              </c:strCache>
            </c:strRef>
          </c:tx>
          <c:spPr>
            <a:ln w="28575" cap="rnd">
              <a:solidFill>
                <a:schemeClr val="accent1"/>
              </a:solidFill>
              <a:round/>
            </a:ln>
            <a:effectLst/>
          </c:spPr>
          <c:marker>
            <c:symbol val="circle"/>
            <c:size val="5"/>
            <c:spPr>
              <a:solidFill>
                <a:srgbClr val="174A7C"/>
              </a:solidFill>
              <a:ln w="9525">
                <a:solidFill>
                  <a:schemeClr val="accent1"/>
                </a:solidFill>
              </a:ln>
              <a:effectLst/>
            </c:spPr>
          </c:marker>
          <c:cat>
            <c:numRef>
              <c:f>'[sfy 2026 public participation graph.xlsx]Sheet1'!$A$2:$A$8</c:f>
              <c:numCache>
                <c:formatCode>General</c:formatCode>
                <c:ptCount val="7"/>
                <c:pt idx="0">
                  <c:v>2020</c:v>
                </c:pt>
                <c:pt idx="1">
                  <c:v>2021</c:v>
                </c:pt>
                <c:pt idx="2">
                  <c:v>2022</c:v>
                </c:pt>
                <c:pt idx="3">
                  <c:v>2023</c:v>
                </c:pt>
                <c:pt idx="4">
                  <c:v>2024</c:v>
                </c:pt>
                <c:pt idx="5">
                  <c:v>2025</c:v>
                </c:pt>
                <c:pt idx="6">
                  <c:v>2026</c:v>
                </c:pt>
              </c:numCache>
            </c:numRef>
          </c:cat>
          <c:val>
            <c:numRef>
              <c:f>'[sfy 2026 public participation graph.xlsx]Sheet1'!$B$2:$B$8</c:f>
              <c:numCache>
                <c:formatCode>_("$"* #,##0_);_("$"* \(#,##0\);_("$"* "-"??_);_(@_)</c:formatCode>
                <c:ptCount val="7"/>
                <c:pt idx="0">
                  <c:v>28350000</c:v>
                </c:pt>
                <c:pt idx="1">
                  <c:v>32900000</c:v>
                </c:pt>
                <c:pt idx="2">
                  <c:v>29440000</c:v>
                </c:pt>
                <c:pt idx="3">
                  <c:v>46879149</c:v>
                </c:pt>
                <c:pt idx="4">
                  <c:v>50600000</c:v>
                </c:pt>
                <c:pt idx="5">
                  <c:v>39589000</c:v>
                </c:pt>
                <c:pt idx="6">
                  <c:v>44510112</c:v>
                </c:pt>
              </c:numCache>
            </c:numRef>
          </c:val>
          <c:smooth val="0"/>
          <c:extLst>
            <c:ext xmlns:c16="http://schemas.microsoft.com/office/drawing/2014/chart" uri="{C3380CC4-5D6E-409C-BE32-E72D297353CC}">
              <c16:uniqueId val="{00000003-04D9-4002-A98E-6C4029DD0962}"/>
            </c:ext>
          </c:extLst>
        </c:ser>
        <c:dLbls>
          <c:showLegendKey val="0"/>
          <c:showVal val="0"/>
          <c:showCatName val="0"/>
          <c:showSerName val="0"/>
          <c:showPercent val="0"/>
          <c:showBubbleSize val="0"/>
        </c:dLbls>
        <c:marker val="1"/>
        <c:smooth val="0"/>
        <c:axId val="2018681120"/>
        <c:axId val="2018703680"/>
      </c:lineChart>
      <c:catAx>
        <c:axId val="1130878799"/>
        <c:scaling>
          <c:orientation val="minMax"/>
        </c:scaling>
        <c:delete val="0"/>
        <c:axPos val="b"/>
        <c:title>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crossAx val="843528959"/>
        <c:crosses val="autoZero"/>
        <c:auto val="1"/>
        <c:lblAlgn val="ctr"/>
        <c:lblOffset val="100"/>
        <c:noMultiLvlLbl val="0"/>
      </c:catAx>
      <c:valAx>
        <c:axId val="84352895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Franklin Gothic Book" panose="020B0503020102020204" pitchFamily="34" charset="0"/>
                    <a:ea typeface="+mn-ea"/>
                    <a:cs typeface="+mn-cs"/>
                  </a:defRPr>
                </a:pPr>
                <a:r>
                  <a:rPr lang="en-US"/>
                  <a:t>Participation Counts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crossAx val="1130878799"/>
        <c:crosses val="autoZero"/>
        <c:crossBetween val="between"/>
      </c:valAx>
      <c:valAx>
        <c:axId val="2018703680"/>
        <c:scaling>
          <c:orientation val="minMax"/>
        </c:scaling>
        <c:delete val="0"/>
        <c:axPos val="r"/>
        <c:numFmt formatCode="_(&quot;$&quot;* #,##0_);_(&quot;$&quot;* \(#,##0\);_(&quot;$&quot;* &quot;-&quot;??_);_(@_)" sourceLinked="1"/>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crossAx val="2018681120"/>
        <c:crosses val="max"/>
        <c:crossBetween val="between"/>
      </c:valAx>
      <c:catAx>
        <c:axId val="2018681120"/>
        <c:scaling>
          <c:orientation val="minMax"/>
        </c:scaling>
        <c:delete val="1"/>
        <c:axPos val="b"/>
        <c:numFmt formatCode="General" sourceLinked="1"/>
        <c:majorTickMark val="out"/>
        <c:minorTickMark val="none"/>
        <c:tickLblPos val="nextTo"/>
        <c:crossAx val="2018703680"/>
        <c:crosses val="autoZero"/>
        <c:auto val="1"/>
        <c:lblAlgn val="ctr"/>
        <c:lblOffset val="100"/>
        <c:noMultiLvlLbl val="0"/>
      </c:catAx>
      <c:spPr>
        <a:noFill/>
        <a:ln>
          <a:solidFill>
            <a:schemeClr val="bg1">
              <a:lumMod val="85000"/>
            </a:schemeClr>
          </a:solid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000">
          <a:latin typeface="Franklin Gothic Book" panose="020B05030201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53F61C-E3BC-45BD-ADA9-3888D9FDB8C8}" type="datetimeFigureOut">
              <a:rPr lang="en-US" smtClean="0"/>
              <a:t>12/2/2024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4996D1-EDA1-40CB-8B89-070728C2EDEF}" type="slidenum">
              <a:rPr lang="en-US" smtClean="0"/>
              <a:t>‹#›</a:t>
            </a:fld>
            <a:endParaRPr lang="en-US"/>
          </a:p>
        </p:txBody>
      </p:sp>
    </p:spTree>
    <p:extLst>
      <p:ext uri="{BB962C8B-B14F-4D97-AF65-F5344CB8AC3E}">
        <p14:creationId xmlns:p14="http://schemas.microsoft.com/office/powerpoint/2010/main" val="15073859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sz="2800"/>
              <a:t>Many ways to participate in the clean water budget process</a:t>
            </a:r>
          </a:p>
          <a:p>
            <a:pPr marL="0" indent="0">
              <a:buFont typeface="+mj-lt"/>
              <a:buNone/>
            </a:pPr>
            <a:r>
              <a:rPr lang="en-US" sz="2800"/>
              <a:t>First, take note of these important dates</a:t>
            </a:r>
          </a:p>
          <a:p>
            <a:pPr marL="0" indent="0">
              <a:buFont typeface="+mj-lt"/>
              <a:buNone/>
            </a:pPr>
            <a:r>
              <a:rPr lang="en-US" sz="2800"/>
              <a:t>Stay </a:t>
            </a:r>
          </a:p>
          <a:p>
            <a:pPr marL="0" indent="0">
              <a:buFont typeface="+mj-lt"/>
              <a:buNone/>
            </a:pPr>
            <a:endParaRPr lang="en-US" sz="2800"/>
          </a:p>
          <a:p>
            <a:pPr marL="0" indent="0">
              <a:buFont typeface="+mj-lt"/>
              <a:buNone/>
            </a:pPr>
            <a:r>
              <a:rPr lang="en-US" sz="2800"/>
              <a:t>Allow the public to Review the Resources their Way:</a:t>
            </a:r>
          </a:p>
          <a:p>
            <a:pPr marL="914400" lvl="1" indent="-514350">
              <a:buFont typeface="+mj-lt"/>
              <a:buAutoNum type="arabicPeriod"/>
            </a:pPr>
            <a:r>
              <a:rPr lang="en-US" sz="2400"/>
              <a:t>Draft Clean Water Budget (PDF) – Budget and line-item numbers broken down across base and one time funding</a:t>
            </a:r>
          </a:p>
          <a:p>
            <a:pPr marL="914400" lvl="1" indent="-514350">
              <a:buFont typeface="+mj-lt"/>
              <a:buAutoNum type="arabicPeriod"/>
            </a:pPr>
            <a:r>
              <a:rPr lang="en-US" sz="2400"/>
              <a:t>Clean Water Budget Overview (PDF) – Background of CWB process and written description of budget line items</a:t>
            </a:r>
          </a:p>
          <a:p>
            <a:pPr marL="914400" lvl="1" indent="-514350">
              <a:buFont typeface="+mj-lt"/>
              <a:buAutoNum type="arabicPeriod"/>
            </a:pPr>
            <a:r>
              <a:rPr lang="en-US" sz="2400"/>
              <a:t>Story Map - Background of CWB process and video recordings describing budget line items</a:t>
            </a:r>
          </a:p>
          <a:p>
            <a:pPr marL="914400" lvl="1" indent="-514350">
              <a:buFont typeface="+mj-lt"/>
              <a:buAutoNum type="arabicPeriod"/>
            </a:pPr>
            <a:r>
              <a:rPr lang="en-US" sz="2400"/>
              <a:t>Plain language budget table – a breakdown of what each line item is funding </a:t>
            </a:r>
          </a:p>
          <a:p>
            <a:pPr marL="514350" indent="-514350">
              <a:buFont typeface="+mj-lt"/>
              <a:buAutoNum type="arabicPeriod"/>
            </a:pPr>
            <a:r>
              <a:rPr lang="en-US" sz="2800"/>
              <a:t>Want to hear thoughts from the public in the following ways:</a:t>
            </a:r>
          </a:p>
          <a:p>
            <a:pPr marL="914400" lvl="1" indent="-514350">
              <a:buFont typeface="+mj-lt"/>
              <a:buAutoNum type="arabicPeriod"/>
            </a:pPr>
            <a:r>
              <a:rPr lang="en-US" sz="2400"/>
              <a:t>Comment via online questionnaire</a:t>
            </a:r>
          </a:p>
          <a:p>
            <a:pPr marL="914400" lvl="1" indent="-514350">
              <a:buFont typeface="+mj-lt"/>
              <a:buAutoNum type="arabicPeriod"/>
            </a:pPr>
            <a:r>
              <a:rPr lang="en-US" sz="2400"/>
              <a:t>Comment at Public Hearing – won’t be a presentation – watch videos or review materials in advance</a:t>
            </a:r>
          </a:p>
          <a:p>
            <a:pPr marL="914400" lvl="1" indent="-514350">
              <a:buFont typeface="+mj-lt"/>
              <a:buAutoNum type="arabicPeriod"/>
            </a:pPr>
            <a:r>
              <a:rPr lang="en-US" sz="2400"/>
              <a:t>Comment via written submission </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1B8803-8544-4D19-91D6-382B57B7FAF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745780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Due to a decline in public participation over the last few years, we have created some additional communications aimed at getting the public more involved. These new communications resources are focused on plain language to make the budget easier to understand and comment on for the public. These resources are:</a:t>
            </a:r>
          </a:p>
          <a:p>
            <a:pPr marL="628650" lvl="1" indent="-171450">
              <a:buFont typeface="Arial" panose="020B0604020202020204" pitchFamily="34" charset="0"/>
              <a:buChar char="•"/>
            </a:pPr>
            <a:r>
              <a:rPr lang="en-US" dirty="0"/>
              <a:t>1. An updated </a:t>
            </a:r>
            <a:r>
              <a:rPr lang="en-US" dirty="0" err="1"/>
              <a:t>storymap</a:t>
            </a:r>
            <a:r>
              <a:rPr lang="en-US" dirty="0"/>
              <a:t> that walks the reader through The Clean Water Board, the budget cycle, successful project examples, and the general state of water quality in Vermont</a:t>
            </a:r>
          </a:p>
          <a:p>
            <a:pPr marL="628650" lvl="1" indent="-171450">
              <a:buFont typeface="Arial" panose="020B0604020202020204" pitchFamily="34" charset="0"/>
              <a:buChar char="•"/>
            </a:pPr>
            <a:r>
              <a:rPr lang="en-US" dirty="0"/>
              <a:t>2. A Plain Language Budget Table – which breaks down each line of the budget table to make it easier to understand what it being funded </a:t>
            </a:r>
          </a:p>
          <a:p>
            <a:pPr marL="628650" lvl="1" indent="-171450">
              <a:buFont typeface="Arial" panose="020B0604020202020204" pitchFamily="34" charset="0"/>
              <a:buChar char="•"/>
            </a:pPr>
            <a:r>
              <a:rPr lang="en-US" dirty="0"/>
              <a:t>3. A handout packet to support these other materials which describes the Board and Budget Process for the public</a:t>
            </a:r>
          </a:p>
          <a:p>
            <a:pPr marL="628650" lvl="1" indent="-171450">
              <a:buFont typeface="Arial" panose="020B0604020202020204" pitchFamily="34" charset="0"/>
              <a:buChar char="•"/>
            </a:pPr>
            <a:endParaRPr lang="en-US" dirty="0"/>
          </a:p>
          <a:p>
            <a:pPr marL="457200" lvl="1" indent="0">
              <a:buFont typeface="Arial" panose="020B0604020202020204" pitchFamily="34" charset="0"/>
              <a:buNone/>
            </a:pPr>
            <a:r>
              <a:rPr lang="en-US" dirty="0"/>
              <a:t>We also obtained feedback that people may not be aware of the Clean Water Budget Process and have been working with the interagency group to expand our reach by utilizing existing events and meetings as a place to discuss the importance of the Clean Water Board Public Comment Period.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0D8F03-25DD-4F4F-AFD7-F72A206E65D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051444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a:effectLst/>
                <a:latin typeface="Calibri" panose="020F0502020204030204" pitchFamily="34" charset="0"/>
              </a:rPr>
              <a:t>There has been an increase in public participation from last yr, but this coming year the CWIP team will continue to implement new communications improvements to continue on this trajectory </a:t>
            </a:r>
            <a:endParaRPr lang="en-US"/>
          </a:p>
        </p:txBody>
      </p:sp>
      <p:sp>
        <p:nvSpPr>
          <p:cNvPr id="4" name="Slide Number Placeholder 3"/>
          <p:cNvSpPr>
            <a:spLocks noGrp="1"/>
          </p:cNvSpPr>
          <p:nvPr>
            <p:ph type="sldNum" sz="quarter" idx="5"/>
          </p:nvPr>
        </p:nvSpPr>
        <p:spPr/>
        <p:txBody>
          <a:bodyPr/>
          <a:lstStyle/>
          <a:p>
            <a:fld id="{A24996D1-EDA1-40CB-8B89-070728C2EDEF}" type="slidenum">
              <a:rPr lang="en-US" smtClean="0"/>
              <a:t>3</a:t>
            </a:fld>
            <a:endParaRPr lang="en-US"/>
          </a:p>
        </p:txBody>
      </p:sp>
    </p:spTree>
    <p:extLst>
      <p:ext uri="{BB962C8B-B14F-4D97-AF65-F5344CB8AC3E}">
        <p14:creationId xmlns:p14="http://schemas.microsoft.com/office/powerpoint/2010/main" val="7127114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1113EE-B960-CEBD-1F87-0B14ADDCBB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B4A268-4BD5-C1C3-7977-8AABB457B2E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84E2DB7-0220-C7BC-3F82-9C40E45186A6}"/>
              </a:ext>
            </a:extLst>
          </p:cNvPr>
          <p:cNvSpPr>
            <a:spLocks noGrp="1"/>
          </p:cNvSpPr>
          <p:nvPr>
            <p:ph type="body" idx="1"/>
          </p:nvPr>
        </p:nvSpPr>
        <p:spPr/>
        <p:txBody>
          <a:bodyPr/>
          <a:lstStyle/>
          <a:p>
            <a:pPr marL="171450" indent="-171450">
              <a:buFont typeface="Arial" panose="020B0604020202020204" pitchFamily="34" charset="0"/>
              <a:buChar char="•"/>
            </a:pPr>
            <a:r>
              <a:rPr lang="en-US" dirty="0"/>
              <a:t>Due to a decline in public participation over the last few years, we have created some additional communications aimed at getting the public more involved. These new communications resources are focused on plain language to make the budget easier to understand and comment on for the public. These resources are:</a:t>
            </a:r>
          </a:p>
          <a:p>
            <a:pPr marL="628650" lvl="1" indent="-171450">
              <a:buFont typeface="Arial" panose="020B0604020202020204" pitchFamily="34" charset="0"/>
              <a:buChar char="•"/>
            </a:pPr>
            <a:r>
              <a:rPr lang="en-US" dirty="0"/>
              <a:t>1. An updated </a:t>
            </a:r>
            <a:r>
              <a:rPr lang="en-US" dirty="0" err="1"/>
              <a:t>storymap</a:t>
            </a:r>
            <a:r>
              <a:rPr lang="en-US" dirty="0"/>
              <a:t> that walks the reader through The Clean Water Board, the budget cycle, successful project examples, and the general state of water quality in Vermont</a:t>
            </a:r>
          </a:p>
          <a:p>
            <a:pPr marL="628650" lvl="1" indent="-171450">
              <a:buFont typeface="Arial" panose="020B0604020202020204" pitchFamily="34" charset="0"/>
              <a:buChar char="•"/>
            </a:pPr>
            <a:r>
              <a:rPr lang="en-US" dirty="0"/>
              <a:t>2. A Plain Language Budget Table – which breaks down each line of the budget table to make it easier to understand what it being funded </a:t>
            </a:r>
          </a:p>
          <a:p>
            <a:pPr marL="628650" lvl="1" indent="-171450">
              <a:buFont typeface="Arial" panose="020B0604020202020204" pitchFamily="34" charset="0"/>
              <a:buChar char="•"/>
            </a:pPr>
            <a:r>
              <a:rPr lang="en-US" dirty="0"/>
              <a:t>3. A handout packet to support these other materials which describes the Board and Budget Process for the public</a:t>
            </a:r>
          </a:p>
          <a:p>
            <a:pPr marL="628650" lvl="1" indent="-171450">
              <a:buFont typeface="Arial" panose="020B0604020202020204" pitchFamily="34" charset="0"/>
              <a:buChar char="•"/>
            </a:pPr>
            <a:endParaRPr lang="en-US" dirty="0"/>
          </a:p>
          <a:p>
            <a:pPr marL="457200" lvl="1" indent="0">
              <a:buFont typeface="Arial" panose="020B0604020202020204" pitchFamily="34" charset="0"/>
              <a:buNone/>
            </a:pPr>
            <a:r>
              <a:rPr lang="en-US" dirty="0"/>
              <a:t>We also obtained feedback that people may not be aware of the Clean Water Budget Process and have been working with the interagency group to expand our reach by utilizing existing events and meetings as a place to discuss the importance of the Clean Water Board Public Comment Period. </a:t>
            </a:r>
          </a:p>
        </p:txBody>
      </p:sp>
      <p:sp>
        <p:nvSpPr>
          <p:cNvPr id="4" name="Slide Number Placeholder 3">
            <a:extLst>
              <a:ext uri="{FF2B5EF4-FFF2-40B4-BE49-F238E27FC236}">
                <a16:creationId xmlns:a16="http://schemas.microsoft.com/office/drawing/2014/main" id="{C2D7E1ED-DF38-8336-C8D9-6C32EF678D0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0D8F03-25DD-4F4F-AFD7-F72A206E65D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018443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5326A-2298-B8CA-6727-A40E3C28D74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40E3706-59D5-96BE-58A9-2C1A7074A9E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DDAC2FC-6932-C3C5-54ED-CED45E5AE2BF}"/>
              </a:ext>
            </a:extLst>
          </p:cNvPr>
          <p:cNvSpPr>
            <a:spLocks noGrp="1"/>
          </p:cNvSpPr>
          <p:nvPr>
            <p:ph type="dt" sz="half" idx="10"/>
          </p:nvPr>
        </p:nvSpPr>
        <p:spPr/>
        <p:txBody>
          <a:bodyPr/>
          <a:lstStyle/>
          <a:p>
            <a:fld id="{7B291645-BF7D-4C49-B279-883F92784B96}" type="datetimeFigureOut">
              <a:rPr lang="en-US" smtClean="0"/>
              <a:t>12/2/2024</a:t>
            </a:fld>
            <a:endParaRPr lang="en-US"/>
          </a:p>
        </p:txBody>
      </p:sp>
      <p:sp>
        <p:nvSpPr>
          <p:cNvPr id="5" name="Footer Placeholder 4">
            <a:extLst>
              <a:ext uri="{FF2B5EF4-FFF2-40B4-BE49-F238E27FC236}">
                <a16:creationId xmlns:a16="http://schemas.microsoft.com/office/drawing/2014/main" id="{D83EA9A6-E715-4BFB-27DF-9D69838541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307DCA-58D0-BDA3-1F23-A1469AB23FD0}"/>
              </a:ext>
            </a:extLst>
          </p:cNvPr>
          <p:cNvSpPr>
            <a:spLocks noGrp="1"/>
          </p:cNvSpPr>
          <p:nvPr>
            <p:ph type="sldNum" sz="quarter" idx="12"/>
          </p:nvPr>
        </p:nvSpPr>
        <p:spPr/>
        <p:txBody>
          <a:bodyPr/>
          <a:lstStyle/>
          <a:p>
            <a:fld id="{480D4CE6-15D6-4592-BAA4-E875DC33B053}" type="slidenum">
              <a:rPr lang="en-US" smtClean="0"/>
              <a:t>‹#›</a:t>
            </a:fld>
            <a:endParaRPr lang="en-US"/>
          </a:p>
        </p:txBody>
      </p:sp>
    </p:spTree>
    <p:extLst>
      <p:ext uri="{BB962C8B-B14F-4D97-AF65-F5344CB8AC3E}">
        <p14:creationId xmlns:p14="http://schemas.microsoft.com/office/powerpoint/2010/main" val="2063426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67B42-C749-8378-B81A-07548716991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F125F56-773E-BB29-7B64-9D0A9F0CA06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51B957-BDDA-04F7-81A7-337C76752BBC}"/>
              </a:ext>
            </a:extLst>
          </p:cNvPr>
          <p:cNvSpPr>
            <a:spLocks noGrp="1"/>
          </p:cNvSpPr>
          <p:nvPr>
            <p:ph type="dt" sz="half" idx="10"/>
          </p:nvPr>
        </p:nvSpPr>
        <p:spPr/>
        <p:txBody>
          <a:bodyPr/>
          <a:lstStyle/>
          <a:p>
            <a:fld id="{7B291645-BF7D-4C49-B279-883F92784B96}" type="datetimeFigureOut">
              <a:rPr lang="en-US" smtClean="0"/>
              <a:t>12/2/2024</a:t>
            </a:fld>
            <a:endParaRPr lang="en-US"/>
          </a:p>
        </p:txBody>
      </p:sp>
      <p:sp>
        <p:nvSpPr>
          <p:cNvPr id="5" name="Footer Placeholder 4">
            <a:extLst>
              <a:ext uri="{FF2B5EF4-FFF2-40B4-BE49-F238E27FC236}">
                <a16:creationId xmlns:a16="http://schemas.microsoft.com/office/drawing/2014/main" id="{44BDD3C2-00D0-37F4-B519-4931EADF0D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46B8E9-5ECA-CCA1-369C-1DC32DCF49DE}"/>
              </a:ext>
            </a:extLst>
          </p:cNvPr>
          <p:cNvSpPr>
            <a:spLocks noGrp="1"/>
          </p:cNvSpPr>
          <p:nvPr>
            <p:ph type="sldNum" sz="quarter" idx="12"/>
          </p:nvPr>
        </p:nvSpPr>
        <p:spPr/>
        <p:txBody>
          <a:bodyPr/>
          <a:lstStyle/>
          <a:p>
            <a:fld id="{480D4CE6-15D6-4592-BAA4-E875DC33B053}" type="slidenum">
              <a:rPr lang="en-US" smtClean="0"/>
              <a:t>‹#›</a:t>
            </a:fld>
            <a:endParaRPr lang="en-US"/>
          </a:p>
        </p:txBody>
      </p:sp>
    </p:spTree>
    <p:extLst>
      <p:ext uri="{BB962C8B-B14F-4D97-AF65-F5344CB8AC3E}">
        <p14:creationId xmlns:p14="http://schemas.microsoft.com/office/powerpoint/2010/main" val="2821028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7B08552-19AF-2419-CB1B-187D789F2F6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4A98E8B-CB19-77C0-719F-6E5E3BE2AE3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D8C2F1-086B-974C-CBA4-7D41D53A27F0}"/>
              </a:ext>
            </a:extLst>
          </p:cNvPr>
          <p:cNvSpPr>
            <a:spLocks noGrp="1"/>
          </p:cNvSpPr>
          <p:nvPr>
            <p:ph type="dt" sz="half" idx="10"/>
          </p:nvPr>
        </p:nvSpPr>
        <p:spPr/>
        <p:txBody>
          <a:bodyPr/>
          <a:lstStyle/>
          <a:p>
            <a:fld id="{7B291645-BF7D-4C49-B279-883F92784B96}" type="datetimeFigureOut">
              <a:rPr lang="en-US" smtClean="0"/>
              <a:t>12/2/2024</a:t>
            </a:fld>
            <a:endParaRPr lang="en-US"/>
          </a:p>
        </p:txBody>
      </p:sp>
      <p:sp>
        <p:nvSpPr>
          <p:cNvPr id="5" name="Footer Placeholder 4">
            <a:extLst>
              <a:ext uri="{FF2B5EF4-FFF2-40B4-BE49-F238E27FC236}">
                <a16:creationId xmlns:a16="http://schemas.microsoft.com/office/drawing/2014/main" id="{EABBA3AF-16F9-DF68-4C8B-A2E349F862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FDD939-57E5-A2EF-9386-A3E2D8AA761A}"/>
              </a:ext>
            </a:extLst>
          </p:cNvPr>
          <p:cNvSpPr>
            <a:spLocks noGrp="1"/>
          </p:cNvSpPr>
          <p:nvPr>
            <p:ph type="sldNum" sz="quarter" idx="12"/>
          </p:nvPr>
        </p:nvSpPr>
        <p:spPr/>
        <p:txBody>
          <a:bodyPr/>
          <a:lstStyle/>
          <a:p>
            <a:fld id="{480D4CE6-15D6-4592-BAA4-E875DC33B053}" type="slidenum">
              <a:rPr lang="en-US" smtClean="0"/>
              <a:t>‹#›</a:t>
            </a:fld>
            <a:endParaRPr lang="en-US"/>
          </a:p>
        </p:txBody>
      </p:sp>
    </p:spTree>
    <p:extLst>
      <p:ext uri="{BB962C8B-B14F-4D97-AF65-F5344CB8AC3E}">
        <p14:creationId xmlns:p14="http://schemas.microsoft.com/office/powerpoint/2010/main" val="19616742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254496" y="1408176"/>
            <a:ext cx="5943600" cy="1691640"/>
          </a:xfrm>
        </p:spPr>
        <p:txBody>
          <a:bodyPr>
            <a:noAutofit/>
          </a:bodyPr>
          <a:lstStyle>
            <a:lvl1pPr algn="l">
              <a:defRPr sz="6000">
                <a:latin typeface="Franklin Gothic Medium Cond" panose="020B0606030402020204" pitchFamily="34" charset="0"/>
              </a:defRPr>
            </a:lvl1pPr>
          </a:lstStyle>
          <a:p>
            <a:r>
              <a:rPr lang="en-US"/>
              <a:t>Presentation Title Here</a:t>
            </a:r>
          </a:p>
        </p:txBody>
      </p:sp>
      <p:sp>
        <p:nvSpPr>
          <p:cNvPr id="3" name="Subtitle 2"/>
          <p:cNvSpPr>
            <a:spLocks noGrp="1"/>
          </p:cNvSpPr>
          <p:nvPr>
            <p:ph type="subTitle" idx="1" hasCustomPrompt="1"/>
          </p:nvPr>
        </p:nvSpPr>
        <p:spPr>
          <a:xfrm>
            <a:off x="6254496" y="3364992"/>
            <a:ext cx="5943600" cy="1691640"/>
          </a:xfrm>
        </p:spPr>
        <p:txBody>
          <a:bodyPr>
            <a:normAutofit/>
          </a:bodyPr>
          <a:lstStyle>
            <a:lvl1pPr marL="0" indent="0" algn="l">
              <a:buNone/>
              <a:defRPr sz="2200">
                <a:solidFill>
                  <a:schemeClr val="tx1">
                    <a:tint val="75000"/>
                  </a:schemeClr>
                </a:solidFill>
                <a:latin typeface="Franklin Gothic Medium Cond" panose="020B06060304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Date</a:t>
            </a:r>
          </a:p>
        </p:txBody>
      </p:sp>
    </p:spTree>
    <p:extLst>
      <p:ext uri="{BB962C8B-B14F-4D97-AF65-F5344CB8AC3E}">
        <p14:creationId xmlns:p14="http://schemas.microsoft.com/office/powerpoint/2010/main" val="11245985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0AFC9BC6-FC37-41BB-853D-B48683D8A3B0}"/>
              </a:ext>
            </a:extLst>
          </p:cNvPr>
          <p:cNvSpPr>
            <a:spLocks noGrp="1"/>
          </p:cNvSpPr>
          <p:nvPr>
            <p:ph type="title"/>
          </p:nvPr>
        </p:nvSpPr>
        <p:spPr>
          <a:xfrm>
            <a:off x="740664" y="841248"/>
            <a:ext cx="10716768" cy="859536"/>
          </a:xfrm>
          <a:prstGeom prst="rect">
            <a:avLst/>
          </a:prstGeom>
        </p:spPr>
        <p:txBody>
          <a:bodyPr vert="horz" lIns="91440" tIns="45720" rIns="91440" bIns="45720" rtlCol="0" anchor="ctr">
            <a:noAutofit/>
          </a:bodyPr>
          <a:lstStyle/>
          <a:p>
            <a:r>
              <a:rPr lang="en-US"/>
              <a:t>Click to edit Master title style</a:t>
            </a:r>
          </a:p>
        </p:txBody>
      </p:sp>
      <p:sp>
        <p:nvSpPr>
          <p:cNvPr id="4" name="Text Placeholder 2">
            <a:extLst>
              <a:ext uri="{FF2B5EF4-FFF2-40B4-BE49-F238E27FC236}">
                <a16:creationId xmlns:a16="http://schemas.microsoft.com/office/drawing/2014/main" id="{CC60E8E6-719A-469F-BFA4-72FBEFF70C48}"/>
              </a:ext>
            </a:extLst>
          </p:cNvPr>
          <p:cNvSpPr>
            <a:spLocks noGrp="1"/>
          </p:cNvSpPr>
          <p:nvPr>
            <p:ph idx="1"/>
          </p:nvPr>
        </p:nvSpPr>
        <p:spPr>
          <a:xfrm>
            <a:off x="740664" y="2039112"/>
            <a:ext cx="10716768" cy="3200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066508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0B8EC-FD98-7670-4200-DCED9EBCB70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8A3DA6D-8095-B37B-A45A-5D2B9058C6D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DAF89F-252F-B8BB-6906-40C2DFEEB34E}"/>
              </a:ext>
            </a:extLst>
          </p:cNvPr>
          <p:cNvSpPr>
            <a:spLocks noGrp="1"/>
          </p:cNvSpPr>
          <p:nvPr>
            <p:ph type="dt" sz="half" idx="10"/>
          </p:nvPr>
        </p:nvSpPr>
        <p:spPr/>
        <p:txBody>
          <a:bodyPr/>
          <a:lstStyle/>
          <a:p>
            <a:fld id="{7B291645-BF7D-4C49-B279-883F92784B96}" type="datetimeFigureOut">
              <a:rPr lang="en-US" smtClean="0"/>
              <a:t>12/2/2024</a:t>
            </a:fld>
            <a:endParaRPr lang="en-US"/>
          </a:p>
        </p:txBody>
      </p:sp>
      <p:sp>
        <p:nvSpPr>
          <p:cNvPr id="5" name="Footer Placeholder 4">
            <a:extLst>
              <a:ext uri="{FF2B5EF4-FFF2-40B4-BE49-F238E27FC236}">
                <a16:creationId xmlns:a16="http://schemas.microsoft.com/office/drawing/2014/main" id="{C049A9F0-2247-4812-B826-2D0F16EA19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006DFB-A507-947B-1258-183A0025B3E0}"/>
              </a:ext>
            </a:extLst>
          </p:cNvPr>
          <p:cNvSpPr>
            <a:spLocks noGrp="1"/>
          </p:cNvSpPr>
          <p:nvPr>
            <p:ph type="sldNum" sz="quarter" idx="12"/>
          </p:nvPr>
        </p:nvSpPr>
        <p:spPr/>
        <p:txBody>
          <a:bodyPr/>
          <a:lstStyle/>
          <a:p>
            <a:fld id="{480D4CE6-15D6-4592-BAA4-E875DC33B053}" type="slidenum">
              <a:rPr lang="en-US" smtClean="0"/>
              <a:t>‹#›</a:t>
            </a:fld>
            <a:endParaRPr lang="en-US"/>
          </a:p>
        </p:txBody>
      </p:sp>
    </p:spTree>
    <p:extLst>
      <p:ext uri="{BB962C8B-B14F-4D97-AF65-F5344CB8AC3E}">
        <p14:creationId xmlns:p14="http://schemas.microsoft.com/office/powerpoint/2010/main" val="18077183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B74F5-AE98-552A-631F-1449FAC6AD9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5494564-C7AB-3F8C-0C6F-56BB3630096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25F85B2-EACF-ACE7-A903-CCC03D7B554B}"/>
              </a:ext>
            </a:extLst>
          </p:cNvPr>
          <p:cNvSpPr>
            <a:spLocks noGrp="1"/>
          </p:cNvSpPr>
          <p:nvPr>
            <p:ph type="dt" sz="half" idx="10"/>
          </p:nvPr>
        </p:nvSpPr>
        <p:spPr/>
        <p:txBody>
          <a:bodyPr/>
          <a:lstStyle/>
          <a:p>
            <a:fld id="{7B291645-BF7D-4C49-B279-883F92784B96}" type="datetimeFigureOut">
              <a:rPr lang="en-US" smtClean="0"/>
              <a:t>12/2/2024</a:t>
            </a:fld>
            <a:endParaRPr lang="en-US"/>
          </a:p>
        </p:txBody>
      </p:sp>
      <p:sp>
        <p:nvSpPr>
          <p:cNvPr id="5" name="Footer Placeholder 4">
            <a:extLst>
              <a:ext uri="{FF2B5EF4-FFF2-40B4-BE49-F238E27FC236}">
                <a16:creationId xmlns:a16="http://schemas.microsoft.com/office/drawing/2014/main" id="{0F16943F-1284-2331-5E1C-9060AED40E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6B8622-9FD1-284C-EC36-DE2D1C047414}"/>
              </a:ext>
            </a:extLst>
          </p:cNvPr>
          <p:cNvSpPr>
            <a:spLocks noGrp="1"/>
          </p:cNvSpPr>
          <p:nvPr>
            <p:ph type="sldNum" sz="quarter" idx="12"/>
          </p:nvPr>
        </p:nvSpPr>
        <p:spPr/>
        <p:txBody>
          <a:bodyPr/>
          <a:lstStyle/>
          <a:p>
            <a:fld id="{480D4CE6-15D6-4592-BAA4-E875DC33B053}" type="slidenum">
              <a:rPr lang="en-US" smtClean="0"/>
              <a:t>‹#›</a:t>
            </a:fld>
            <a:endParaRPr lang="en-US"/>
          </a:p>
        </p:txBody>
      </p:sp>
    </p:spTree>
    <p:extLst>
      <p:ext uri="{BB962C8B-B14F-4D97-AF65-F5344CB8AC3E}">
        <p14:creationId xmlns:p14="http://schemas.microsoft.com/office/powerpoint/2010/main" val="29699316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8D57D-410D-3622-FD8B-9CED811B72F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C380C85-CF47-730F-EACA-6A63A15C918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860872B-0460-0E23-15D6-E3AC71D78A1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ABA72CD-D6A9-6148-CD86-36BC10E81715}"/>
              </a:ext>
            </a:extLst>
          </p:cNvPr>
          <p:cNvSpPr>
            <a:spLocks noGrp="1"/>
          </p:cNvSpPr>
          <p:nvPr>
            <p:ph type="dt" sz="half" idx="10"/>
          </p:nvPr>
        </p:nvSpPr>
        <p:spPr/>
        <p:txBody>
          <a:bodyPr/>
          <a:lstStyle/>
          <a:p>
            <a:fld id="{7B291645-BF7D-4C49-B279-883F92784B96}" type="datetimeFigureOut">
              <a:rPr lang="en-US" smtClean="0"/>
              <a:t>12/2/2024</a:t>
            </a:fld>
            <a:endParaRPr lang="en-US"/>
          </a:p>
        </p:txBody>
      </p:sp>
      <p:sp>
        <p:nvSpPr>
          <p:cNvPr id="6" name="Footer Placeholder 5">
            <a:extLst>
              <a:ext uri="{FF2B5EF4-FFF2-40B4-BE49-F238E27FC236}">
                <a16:creationId xmlns:a16="http://schemas.microsoft.com/office/drawing/2014/main" id="{CB837B07-A872-8C27-B424-B00DE8C680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A019D3-44C4-2B4B-C7DD-12714B158720}"/>
              </a:ext>
            </a:extLst>
          </p:cNvPr>
          <p:cNvSpPr>
            <a:spLocks noGrp="1"/>
          </p:cNvSpPr>
          <p:nvPr>
            <p:ph type="sldNum" sz="quarter" idx="12"/>
          </p:nvPr>
        </p:nvSpPr>
        <p:spPr/>
        <p:txBody>
          <a:bodyPr/>
          <a:lstStyle/>
          <a:p>
            <a:fld id="{480D4CE6-15D6-4592-BAA4-E875DC33B053}" type="slidenum">
              <a:rPr lang="en-US" smtClean="0"/>
              <a:t>‹#›</a:t>
            </a:fld>
            <a:endParaRPr lang="en-US"/>
          </a:p>
        </p:txBody>
      </p:sp>
    </p:spTree>
    <p:extLst>
      <p:ext uri="{BB962C8B-B14F-4D97-AF65-F5344CB8AC3E}">
        <p14:creationId xmlns:p14="http://schemas.microsoft.com/office/powerpoint/2010/main" val="4993683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7E1D7-1DA6-D3FF-6E11-70F9A415A42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339C7C0-D903-FCA4-290E-27504933C5F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6F57932-F24B-FCFC-6DEA-16C09CEAC23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7688B42-3FF5-A640-14D4-55DCD960F4A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688418F-5635-A6A9-1652-D345A74D6DA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FDC29E6-40C6-79E4-8450-F9CD863174D0}"/>
              </a:ext>
            </a:extLst>
          </p:cNvPr>
          <p:cNvSpPr>
            <a:spLocks noGrp="1"/>
          </p:cNvSpPr>
          <p:nvPr>
            <p:ph type="dt" sz="half" idx="10"/>
          </p:nvPr>
        </p:nvSpPr>
        <p:spPr/>
        <p:txBody>
          <a:bodyPr/>
          <a:lstStyle/>
          <a:p>
            <a:fld id="{7B291645-BF7D-4C49-B279-883F92784B96}" type="datetimeFigureOut">
              <a:rPr lang="en-US" smtClean="0"/>
              <a:t>12/2/2024</a:t>
            </a:fld>
            <a:endParaRPr lang="en-US"/>
          </a:p>
        </p:txBody>
      </p:sp>
      <p:sp>
        <p:nvSpPr>
          <p:cNvPr id="8" name="Footer Placeholder 7">
            <a:extLst>
              <a:ext uri="{FF2B5EF4-FFF2-40B4-BE49-F238E27FC236}">
                <a16:creationId xmlns:a16="http://schemas.microsoft.com/office/drawing/2014/main" id="{250E5981-8245-F8F6-1227-6E35A991C5D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062F5F3-28C4-BBC0-EB6C-5709951A7309}"/>
              </a:ext>
            </a:extLst>
          </p:cNvPr>
          <p:cNvSpPr>
            <a:spLocks noGrp="1"/>
          </p:cNvSpPr>
          <p:nvPr>
            <p:ph type="sldNum" sz="quarter" idx="12"/>
          </p:nvPr>
        </p:nvSpPr>
        <p:spPr/>
        <p:txBody>
          <a:bodyPr/>
          <a:lstStyle/>
          <a:p>
            <a:fld id="{480D4CE6-15D6-4592-BAA4-E875DC33B053}" type="slidenum">
              <a:rPr lang="en-US" smtClean="0"/>
              <a:t>‹#›</a:t>
            </a:fld>
            <a:endParaRPr lang="en-US"/>
          </a:p>
        </p:txBody>
      </p:sp>
    </p:spTree>
    <p:extLst>
      <p:ext uri="{BB962C8B-B14F-4D97-AF65-F5344CB8AC3E}">
        <p14:creationId xmlns:p14="http://schemas.microsoft.com/office/powerpoint/2010/main" val="24467816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FEA32-1396-844B-D18C-DE0C82342CC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27A4840-104E-CAB3-B1C4-235263CD5375}"/>
              </a:ext>
            </a:extLst>
          </p:cNvPr>
          <p:cNvSpPr>
            <a:spLocks noGrp="1"/>
          </p:cNvSpPr>
          <p:nvPr>
            <p:ph type="dt" sz="half" idx="10"/>
          </p:nvPr>
        </p:nvSpPr>
        <p:spPr/>
        <p:txBody>
          <a:bodyPr/>
          <a:lstStyle/>
          <a:p>
            <a:fld id="{7B291645-BF7D-4C49-B279-883F92784B96}" type="datetimeFigureOut">
              <a:rPr lang="en-US" smtClean="0"/>
              <a:t>12/2/2024</a:t>
            </a:fld>
            <a:endParaRPr lang="en-US"/>
          </a:p>
        </p:txBody>
      </p:sp>
      <p:sp>
        <p:nvSpPr>
          <p:cNvPr id="4" name="Footer Placeholder 3">
            <a:extLst>
              <a:ext uri="{FF2B5EF4-FFF2-40B4-BE49-F238E27FC236}">
                <a16:creationId xmlns:a16="http://schemas.microsoft.com/office/drawing/2014/main" id="{D0025160-EF86-2620-86AC-F96F2B7B915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5A727D7-95E8-DEC2-2163-DFE4115D57F9}"/>
              </a:ext>
            </a:extLst>
          </p:cNvPr>
          <p:cNvSpPr>
            <a:spLocks noGrp="1"/>
          </p:cNvSpPr>
          <p:nvPr>
            <p:ph type="sldNum" sz="quarter" idx="12"/>
          </p:nvPr>
        </p:nvSpPr>
        <p:spPr/>
        <p:txBody>
          <a:bodyPr/>
          <a:lstStyle/>
          <a:p>
            <a:fld id="{480D4CE6-15D6-4592-BAA4-E875DC33B053}" type="slidenum">
              <a:rPr lang="en-US" smtClean="0"/>
              <a:t>‹#›</a:t>
            </a:fld>
            <a:endParaRPr lang="en-US"/>
          </a:p>
        </p:txBody>
      </p:sp>
    </p:spTree>
    <p:extLst>
      <p:ext uri="{BB962C8B-B14F-4D97-AF65-F5344CB8AC3E}">
        <p14:creationId xmlns:p14="http://schemas.microsoft.com/office/powerpoint/2010/main" val="939850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A6D58DE-6382-F632-3B1F-3DBFCFDBF070}"/>
              </a:ext>
            </a:extLst>
          </p:cNvPr>
          <p:cNvSpPr>
            <a:spLocks noGrp="1"/>
          </p:cNvSpPr>
          <p:nvPr>
            <p:ph type="dt" sz="half" idx="10"/>
          </p:nvPr>
        </p:nvSpPr>
        <p:spPr/>
        <p:txBody>
          <a:bodyPr/>
          <a:lstStyle/>
          <a:p>
            <a:fld id="{7B291645-BF7D-4C49-B279-883F92784B96}" type="datetimeFigureOut">
              <a:rPr lang="en-US" smtClean="0"/>
              <a:t>12/2/2024</a:t>
            </a:fld>
            <a:endParaRPr lang="en-US"/>
          </a:p>
        </p:txBody>
      </p:sp>
      <p:sp>
        <p:nvSpPr>
          <p:cNvPr id="3" name="Footer Placeholder 2">
            <a:extLst>
              <a:ext uri="{FF2B5EF4-FFF2-40B4-BE49-F238E27FC236}">
                <a16:creationId xmlns:a16="http://schemas.microsoft.com/office/drawing/2014/main" id="{8C69F261-2974-4492-322B-F4BC64A0279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6BF792F-DB2A-AC81-BF50-F9E517172C38}"/>
              </a:ext>
            </a:extLst>
          </p:cNvPr>
          <p:cNvSpPr>
            <a:spLocks noGrp="1"/>
          </p:cNvSpPr>
          <p:nvPr>
            <p:ph type="sldNum" sz="quarter" idx="12"/>
          </p:nvPr>
        </p:nvSpPr>
        <p:spPr/>
        <p:txBody>
          <a:bodyPr/>
          <a:lstStyle/>
          <a:p>
            <a:fld id="{480D4CE6-15D6-4592-BAA4-E875DC33B053}" type="slidenum">
              <a:rPr lang="en-US" smtClean="0"/>
              <a:t>‹#›</a:t>
            </a:fld>
            <a:endParaRPr lang="en-US"/>
          </a:p>
        </p:txBody>
      </p:sp>
    </p:spTree>
    <p:extLst>
      <p:ext uri="{BB962C8B-B14F-4D97-AF65-F5344CB8AC3E}">
        <p14:creationId xmlns:p14="http://schemas.microsoft.com/office/powerpoint/2010/main" val="39436193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332AD-D2E8-5889-9310-A58FCA14E88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4B0EBFD-0FC9-8B18-D8D6-1C049012E36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42CEFF2-33FF-22FB-8F79-CA39811860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24344F-5919-25E7-772B-182838CDE72C}"/>
              </a:ext>
            </a:extLst>
          </p:cNvPr>
          <p:cNvSpPr>
            <a:spLocks noGrp="1"/>
          </p:cNvSpPr>
          <p:nvPr>
            <p:ph type="dt" sz="half" idx="10"/>
          </p:nvPr>
        </p:nvSpPr>
        <p:spPr/>
        <p:txBody>
          <a:bodyPr/>
          <a:lstStyle/>
          <a:p>
            <a:fld id="{7B291645-BF7D-4C49-B279-883F92784B96}" type="datetimeFigureOut">
              <a:rPr lang="en-US" smtClean="0"/>
              <a:t>12/2/2024</a:t>
            </a:fld>
            <a:endParaRPr lang="en-US"/>
          </a:p>
        </p:txBody>
      </p:sp>
      <p:sp>
        <p:nvSpPr>
          <p:cNvPr id="6" name="Footer Placeholder 5">
            <a:extLst>
              <a:ext uri="{FF2B5EF4-FFF2-40B4-BE49-F238E27FC236}">
                <a16:creationId xmlns:a16="http://schemas.microsoft.com/office/drawing/2014/main" id="{83E964FC-E959-1C8B-70E1-83871DF4FF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C82763-8D24-8E50-30BE-F6D6841C45B3}"/>
              </a:ext>
            </a:extLst>
          </p:cNvPr>
          <p:cNvSpPr>
            <a:spLocks noGrp="1"/>
          </p:cNvSpPr>
          <p:nvPr>
            <p:ph type="sldNum" sz="quarter" idx="12"/>
          </p:nvPr>
        </p:nvSpPr>
        <p:spPr/>
        <p:txBody>
          <a:bodyPr/>
          <a:lstStyle/>
          <a:p>
            <a:fld id="{480D4CE6-15D6-4592-BAA4-E875DC33B053}" type="slidenum">
              <a:rPr lang="en-US" smtClean="0"/>
              <a:t>‹#›</a:t>
            </a:fld>
            <a:endParaRPr lang="en-US"/>
          </a:p>
        </p:txBody>
      </p:sp>
    </p:spTree>
    <p:extLst>
      <p:ext uri="{BB962C8B-B14F-4D97-AF65-F5344CB8AC3E}">
        <p14:creationId xmlns:p14="http://schemas.microsoft.com/office/powerpoint/2010/main" val="40168980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44A86-A025-6895-EB63-8A43E3945B7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21D1E23-015A-43B3-5655-F282A397198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63F070E-8266-65E5-8246-785C900DA2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4BF42D-29DF-BACF-0EA6-2FCE55C7CCCA}"/>
              </a:ext>
            </a:extLst>
          </p:cNvPr>
          <p:cNvSpPr>
            <a:spLocks noGrp="1"/>
          </p:cNvSpPr>
          <p:nvPr>
            <p:ph type="dt" sz="half" idx="10"/>
          </p:nvPr>
        </p:nvSpPr>
        <p:spPr/>
        <p:txBody>
          <a:bodyPr/>
          <a:lstStyle/>
          <a:p>
            <a:fld id="{7B291645-BF7D-4C49-B279-883F92784B96}" type="datetimeFigureOut">
              <a:rPr lang="en-US" smtClean="0"/>
              <a:t>12/2/2024</a:t>
            </a:fld>
            <a:endParaRPr lang="en-US"/>
          </a:p>
        </p:txBody>
      </p:sp>
      <p:sp>
        <p:nvSpPr>
          <p:cNvPr id="6" name="Footer Placeholder 5">
            <a:extLst>
              <a:ext uri="{FF2B5EF4-FFF2-40B4-BE49-F238E27FC236}">
                <a16:creationId xmlns:a16="http://schemas.microsoft.com/office/drawing/2014/main" id="{7FC95093-09CC-8E6D-9F9A-0017B48CA5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E8101EC-BA49-4836-4126-B29273BA25F3}"/>
              </a:ext>
            </a:extLst>
          </p:cNvPr>
          <p:cNvSpPr>
            <a:spLocks noGrp="1"/>
          </p:cNvSpPr>
          <p:nvPr>
            <p:ph type="sldNum" sz="quarter" idx="12"/>
          </p:nvPr>
        </p:nvSpPr>
        <p:spPr/>
        <p:txBody>
          <a:bodyPr/>
          <a:lstStyle/>
          <a:p>
            <a:fld id="{480D4CE6-15D6-4592-BAA4-E875DC33B053}" type="slidenum">
              <a:rPr lang="en-US" smtClean="0"/>
              <a:t>‹#›</a:t>
            </a:fld>
            <a:endParaRPr lang="en-US"/>
          </a:p>
        </p:txBody>
      </p:sp>
    </p:spTree>
    <p:extLst>
      <p:ext uri="{BB962C8B-B14F-4D97-AF65-F5344CB8AC3E}">
        <p14:creationId xmlns:p14="http://schemas.microsoft.com/office/powerpoint/2010/main" val="9847598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56372B4-CE77-5DAF-30CC-FC4AA588B31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73A1346-D007-A206-EDD3-BFFE42784A0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3B25DF-2A4A-C5E3-6494-C6F91FDF139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B291645-BF7D-4C49-B279-883F92784B96}" type="datetimeFigureOut">
              <a:rPr lang="en-US" smtClean="0"/>
              <a:t>12/2/2024</a:t>
            </a:fld>
            <a:endParaRPr lang="en-US"/>
          </a:p>
        </p:txBody>
      </p:sp>
      <p:sp>
        <p:nvSpPr>
          <p:cNvPr id="5" name="Footer Placeholder 4">
            <a:extLst>
              <a:ext uri="{FF2B5EF4-FFF2-40B4-BE49-F238E27FC236}">
                <a16:creationId xmlns:a16="http://schemas.microsoft.com/office/drawing/2014/main" id="{3CFB62F4-F9AB-BB52-0FAF-C4B24F8023E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8AD939BB-F3A0-E018-5863-69C0C438C43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80D4CE6-15D6-4592-BAA4-E875DC33B053}" type="slidenum">
              <a:rPr lang="en-US" smtClean="0"/>
              <a:t>‹#›</a:t>
            </a:fld>
            <a:endParaRPr lang="en-US"/>
          </a:p>
        </p:txBody>
      </p:sp>
    </p:spTree>
    <p:extLst>
      <p:ext uri="{BB962C8B-B14F-4D97-AF65-F5344CB8AC3E}">
        <p14:creationId xmlns:p14="http://schemas.microsoft.com/office/powerpoint/2010/main" val="32558393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0664" y="841248"/>
            <a:ext cx="10716768" cy="859536"/>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740664" y="2039112"/>
            <a:ext cx="10716768" cy="3200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9025D43E-8923-4AD6-AEB0-64F49E9D9C6C}"/>
              </a:ext>
            </a:extLst>
          </p:cNvPr>
          <p:cNvSpPr/>
          <p:nvPr userDrawn="1"/>
        </p:nvSpPr>
        <p:spPr>
          <a:xfrm>
            <a:off x="0" y="5531645"/>
            <a:ext cx="12199254" cy="1005840"/>
          </a:xfrm>
          <a:prstGeom prst="rect">
            <a:avLst/>
          </a:prstGeom>
          <a:solidFill>
            <a:srgbClr val="0E4B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pic>
        <p:nvPicPr>
          <p:cNvPr id="7" name="Picture 6">
            <a:extLst>
              <a:ext uri="{FF2B5EF4-FFF2-40B4-BE49-F238E27FC236}">
                <a16:creationId xmlns:a16="http://schemas.microsoft.com/office/drawing/2014/main" id="{0C6A3957-A451-4A87-B155-BD3F476220B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505606" y="5882546"/>
            <a:ext cx="2432304" cy="304038"/>
          </a:xfrm>
          <a:prstGeom prst="rect">
            <a:avLst/>
          </a:prstGeom>
        </p:spPr>
      </p:pic>
    </p:spTree>
    <p:extLst>
      <p:ext uri="{BB962C8B-B14F-4D97-AF65-F5344CB8AC3E}">
        <p14:creationId xmlns:p14="http://schemas.microsoft.com/office/powerpoint/2010/main" val="3046038293"/>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l" defTabSz="914400" rtl="0" eaLnBrk="1" latinLnBrk="0" hangingPunct="1">
        <a:spcBef>
          <a:spcPct val="0"/>
        </a:spcBef>
        <a:buNone/>
        <a:defRPr sz="6000" kern="1200">
          <a:solidFill>
            <a:schemeClr val="tx1"/>
          </a:solidFill>
          <a:latin typeface="Franklin Gothic Medium Cond" panose="020B0606030402020204"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j-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j-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j-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5.svg"/><Relationship Id="rId5" Type="http://schemas.openxmlformats.org/officeDocument/2006/relationships/image" Target="../media/image4.png"/><Relationship Id="rId10" Type="http://schemas.openxmlformats.org/officeDocument/2006/relationships/hyperlink" Target="mailto:anr.cleanwatervt@vermont.gov" TargetMode="External"/><Relationship Id="rId4" Type="http://schemas.openxmlformats.org/officeDocument/2006/relationships/image" Target="../media/image3.svg"/><Relationship Id="rId9" Type="http://schemas.openxmlformats.org/officeDocument/2006/relationships/hyperlink" Target="https://dec.vermont.gov/water-investment/cwi/board"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7DE0B-1299-4E34-B5A9-32C9E403656D}"/>
              </a:ext>
            </a:extLst>
          </p:cNvPr>
          <p:cNvSpPr>
            <a:spLocks noGrp="1"/>
          </p:cNvSpPr>
          <p:nvPr>
            <p:ph type="title"/>
          </p:nvPr>
        </p:nvSpPr>
        <p:spPr>
          <a:xfrm>
            <a:off x="731521" y="121153"/>
            <a:ext cx="8391914" cy="575425"/>
          </a:xfrm>
        </p:spPr>
        <p:txBody>
          <a:bodyPr/>
          <a:lstStyle/>
          <a:p>
            <a:r>
              <a:rPr lang="en-US" sz="3600"/>
              <a:t>Engaging the Public in the Budget Process</a:t>
            </a:r>
          </a:p>
        </p:txBody>
      </p:sp>
      <p:grpSp>
        <p:nvGrpSpPr>
          <p:cNvPr id="33" name="Group 32">
            <a:extLst>
              <a:ext uri="{FF2B5EF4-FFF2-40B4-BE49-F238E27FC236}">
                <a16:creationId xmlns:a16="http://schemas.microsoft.com/office/drawing/2014/main" id="{A37DC399-6A14-DC8D-FACD-091F07535FBD}"/>
              </a:ext>
            </a:extLst>
          </p:cNvPr>
          <p:cNvGrpSpPr/>
          <p:nvPr/>
        </p:nvGrpSpPr>
        <p:grpSpPr>
          <a:xfrm>
            <a:off x="818065" y="696578"/>
            <a:ext cx="10836906" cy="4673721"/>
            <a:chOff x="4084321" y="983227"/>
            <a:chExt cx="10836906" cy="4673721"/>
          </a:xfrm>
        </p:grpSpPr>
        <p:grpSp>
          <p:nvGrpSpPr>
            <p:cNvPr id="23" name="Group 22">
              <a:extLst>
                <a:ext uri="{FF2B5EF4-FFF2-40B4-BE49-F238E27FC236}">
                  <a16:creationId xmlns:a16="http://schemas.microsoft.com/office/drawing/2014/main" id="{34C74C35-44BE-896B-14F5-74D145FFBCAD}"/>
                </a:ext>
              </a:extLst>
            </p:cNvPr>
            <p:cNvGrpSpPr/>
            <p:nvPr/>
          </p:nvGrpSpPr>
          <p:grpSpPr>
            <a:xfrm>
              <a:off x="4084321" y="983227"/>
              <a:ext cx="10836906" cy="4673721"/>
              <a:chOff x="1403735" y="1393175"/>
              <a:chExt cx="10836906" cy="4673721"/>
            </a:xfrm>
          </p:grpSpPr>
          <p:sp>
            <p:nvSpPr>
              <p:cNvPr id="24" name="Freeform: Shape 23">
                <a:extLst>
                  <a:ext uri="{FF2B5EF4-FFF2-40B4-BE49-F238E27FC236}">
                    <a16:creationId xmlns:a16="http://schemas.microsoft.com/office/drawing/2014/main" id="{6C85DF32-7E72-F08D-B4F9-346565F2D535}"/>
                  </a:ext>
                </a:extLst>
              </p:cNvPr>
              <p:cNvSpPr/>
              <p:nvPr/>
            </p:nvSpPr>
            <p:spPr>
              <a:xfrm>
                <a:off x="1403735" y="1393175"/>
                <a:ext cx="10836906" cy="1400499"/>
              </a:xfrm>
              <a:custGeom>
                <a:avLst/>
                <a:gdLst>
                  <a:gd name="connsiteX0" fmla="*/ 0 w 10502155"/>
                  <a:gd name="connsiteY0" fmla="*/ 140050 h 1400499"/>
                  <a:gd name="connsiteX1" fmla="*/ 140050 w 10502155"/>
                  <a:gd name="connsiteY1" fmla="*/ 0 h 1400499"/>
                  <a:gd name="connsiteX2" fmla="*/ 10362105 w 10502155"/>
                  <a:gd name="connsiteY2" fmla="*/ 0 h 1400499"/>
                  <a:gd name="connsiteX3" fmla="*/ 10502155 w 10502155"/>
                  <a:gd name="connsiteY3" fmla="*/ 140050 h 1400499"/>
                  <a:gd name="connsiteX4" fmla="*/ 10502155 w 10502155"/>
                  <a:gd name="connsiteY4" fmla="*/ 1260449 h 1400499"/>
                  <a:gd name="connsiteX5" fmla="*/ 10362105 w 10502155"/>
                  <a:gd name="connsiteY5" fmla="*/ 1400499 h 1400499"/>
                  <a:gd name="connsiteX6" fmla="*/ 140050 w 10502155"/>
                  <a:gd name="connsiteY6" fmla="*/ 1400499 h 1400499"/>
                  <a:gd name="connsiteX7" fmla="*/ 0 w 10502155"/>
                  <a:gd name="connsiteY7" fmla="*/ 1260449 h 1400499"/>
                  <a:gd name="connsiteX8" fmla="*/ 0 w 10502155"/>
                  <a:gd name="connsiteY8" fmla="*/ 140050 h 140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02155" h="1400499">
                    <a:moveTo>
                      <a:pt x="0" y="140050"/>
                    </a:moveTo>
                    <a:cubicBezTo>
                      <a:pt x="0" y="62703"/>
                      <a:pt x="62703" y="0"/>
                      <a:pt x="140050" y="0"/>
                    </a:cubicBezTo>
                    <a:lnTo>
                      <a:pt x="10362105" y="0"/>
                    </a:lnTo>
                    <a:cubicBezTo>
                      <a:pt x="10439452" y="0"/>
                      <a:pt x="10502155" y="62703"/>
                      <a:pt x="10502155" y="140050"/>
                    </a:cubicBezTo>
                    <a:lnTo>
                      <a:pt x="10502155" y="1260449"/>
                    </a:lnTo>
                    <a:cubicBezTo>
                      <a:pt x="10502155" y="1337796"/>
                      <a:pt x="10439452" y="1400499"/>
                      <a:pt x="10362105" y="1400499"/>
                    </a:cubicBezTo>
                    <a:lnTo>
                      <a:pt x="140050" y="1400499"/>
                    </a:lnTo>
                    <a:cubicBezTo>
                      <a:pt x="62703" y="1400499"/>
                      <a:pt x="0" y="1337796"/>
                      <a:pt x="0" y="1260449"/>
                    </a:cubicBezTo>
                    <a:lnTo>
                      <a:pt x="0" y="140050"/>
                    </a:lnTo>
                    <a:close/>
                  </a:path>
                </a:pathLst>
              </a:custGeom>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2335730" tIns="95250" rIns="95251" bIns="95250" numCol="1" spcCol="1270" anchor="t" anchorCtr="0">
                <a:noAutofit/>
              </a:bodyPr>
              <a:lstStyle/>
              <a:p>
                <a:pPr marL="0" marR="0" lvl="0" indent="0" algn="l" defTabSz="1111250" rtl="0" eaLnBrk="1" fontAlgn="auto" latinLnBrk="0" hangingPunct="1">
                  <a:lnSpc>
                    <a:spcPct val="90000"/>
                  </a:lnSpc>
                  <a:spcBef>
                    <a:spcPct val="0"/>
                  </a:spcBef>
                  <a:spcAft>
                    <a:spcPct val="35000"/>
                  </a:spcAft>
                  <a:buClrTx/>
                  <a:buSzTx/>
                  <a:buFontTx/>
                  <a:buNone/>
                  <a:tabLst/>
                  <a:defRPr/>
                </a:pPr>
                <a:endParaRPr kumimoji="0" lang="en-US" sz="2500" b="0" i="0" u="none" strike="noStrike" kern="1200" cap="none" spc="0" normalizeH="0" baseline="0" noProof="0">
                  <a:ln>
                    <a:noFill/>
                  </a:ln>
                  <a:solidFill>
                    <a:srgbClr val="00853F">
                      <a:hueOff val="0"/>
                      <a:satOff val="0"/>
                      <a:lumOff val="0"/>
                      <a:alphaOff val="0"/>
                    </a:srgbClr>
                  </a:solidFill>
                  <a:effectLst/>
                  <a:uLnTx/>
                  <a:uFillTx/>
                  <a:latin typeface="Palatino Linotype"/>
                  <a:ea typeface="+mn-ea"/>
                  <a:cs typeface="+mn-cs"/>
                </a:endParaRPr>
              </a:p>
              <a:p>
                <a:pPr marL="228600" marR="0" lvl="1" indent="-228600" algn="l" defTabSz="889000" rtl="0" eaLnBrk="1" fontAlgn="auto" latinLnBrk="0" hangingPunct="1">
                  <a:lnSpc>
                    <a:spcPct val="90000"/>
                  </a:lnSpc>
                  <a:spcBef>
                    <a:spcPct val="0"/>
                  </a:spcBef>
                  <a:spcAft>
                    <a:spcPct val="15000"/>
                  </a:spcAft>
                  <a:buClrTx/>
                  <a:buSzTx/>
                  <a:buFontTx/>
                  <a:buChar char="•"/>
                  <a:tabLst/>
                  <a:defRPr/>
                </a:pPr>
                <a:endParaRPr kumimoji="0" lang="en-US" sz="2000" b="0" i="0" u="none" strike="noStrike" kern="1200" cap="none" spc="0" normalizeH="0" baseline="0" noProof="0">
                  <a:ln>
                    <a:noFill/>
                  </a:ln>
                  <a:solidFill>
                    <a:srgbClr val="00853F">
                      <a:hueOff val="0"/>
                      <a:satOff val="0"/>
                      <a:lumOff val="0"/>
                      <a:alphaOff val="0"/>
                    </a:srgbClr>
                  </a:solidFill>
                  <a:effectLst/>
                  <a:uLnTx/>
                  <a:uFillTx/>
                  <a:latin typeface="Palatino Linotype"/>
                  <a:ea typeface="+mn-ea"/>
                  <a:cs typeface="+mn-cs"/>
                </a:endParaRPr>
              </a:p>
              <a:p>
                <a:pPr marL="228600" marR="0" lvl="1" indent="-228600" algn="l" defTabSz="889000" rtl="0" eaLnBrk="1" fontAlgn="auto" latinLnBrk="0" hangingPunct="1">
                  <a:lnSpc>
                    <a:spcPct val="90000"/>
                  </a:lnSpc>
                  <a:spcBef>
                    <a:spcPct val="0"/>
                  </a:spcBef>
                  <a:spcAft>
                    <a:spcPct val="15000"/>
                  </a:spcAft>
                  <a:buClrTx/>
                  <a:buSzTx/>
                  <a:buFontTx/>
                  <a:buChar char="•"/>
                  <a:tabLst/>
                  <a:defRPr/>
                </a:pPr>
                <a:endParaRPr kumimoji="0" lang="en-US" sz="2000" b="0" i="0" u="none" strike="noStrike" kern="1200" cap="none" spc="0" normalizeH="0" baseline="0" noProof="0">
                  <a:ln>
                    <a:noFill/>
                  </a:ln>
                  <a:solidFill>
                    <a:srgbClr val="00853F">
                      <a:hueOff val="0"/>
                      <a:satOff val="0"/>
                      <a:lumOff val="0"/>
                      <a:alphaOff val="0"/>
                    </a:srgbClr>
                  </a:solidFill>
                  <a:effectLst/>
                  <a:uLnTx/>
                  <a:uFillTx/>
                  <a:latin typeface="Palatino Linotype"/>
                  <a:ea typeface="+mn-ea"/>
                  <a:cs typeface="+mn-cs"/>
                </a:endParaRPr>
              </a:p>
            </p:txBody>
          </p:sp>
          <p:sp>
            <p:nvSpPr>
              <p:cNvPr id="25" name="Rectangle: Rounded Corners 24" descr="Cursor outline">
                <a:extLst>
                  <a:ext uri="{FF2B5EF4-FFF2-40B4-BE49-F238E27FC236}">
                    <a16:creationId xmlns:a16="http://schemas.microsoft.com/office/drawing/2014/main" id="{7A8ED31D-FE8B-6D1A-A40F-046521C13B8F}"/>
                  </a:ext>
                </a:extLst>
              </p:cNvPr>
              <p:cNvSpPr/>
              <p:nvPr/>
            </p:nvSpPr>
            <p:spPr>
              <a:xfrm>
                <a:off x="1543784" y="1533224"/>
                <a:ext cx="2100431" cy="1120399"/>
              </a:xfrm>
              <a:prstGeom prst="roundRect">
                <a:avLst>
                  <a:gd name="adj" fmla="val 10000"/>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44000" b="-44000"/>
                </a:stretch>
              </a:blipFill>
            </p:spPr>
            <p:style>
              <a:lnRef idx="2">
                <a:schemeClr val="dk2">
                  <a:shade val="80000"/>
                  <a:hueOff val="0"/>
                  <a:satOff val="0"/>
                  <a:lumOff val="0"/>
                  <a:alphaOff val="0"/>
                </a:schemeClr>
              </a:lnRef>
              <a:fillRef idx="1">
                <a:scrgbClr r="0" g="0" b="0"/>
              </a:fillRef>
              <a:effectRef idx="0">
                <a:schemeClr val="dk2">
                  <a:tint val="40000"/>
                  <a:hueOff val="0"/>
                  <a:satOff val="0"/>
                  <a:lumOff val="0"/>
                  <a:alphaOff val="0"/>
                </a:schemeClr>
              </a:effectRef>
              <a:fontRef idx="minor">
                <a:schemeClr val="lt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hueOff val="0"/>
                      <a:satOff val="0"/>
                      <a:lumOff val="0"/>
                      <a:alphaOff val="0"/>
                    </a:srgbClr>
                  </a:solidFill>
                  <a:effectLst/>
                  <a:uLnTx/>
                  <a:uFillTx/>
                  <a:latin typeface="Palatino Linotype"/>
                  <a:ea typeface="+mn-ea"/>
                  <a:cs typeface="+mn-cs"/>
                </a:endParaRPr>
              </a:p>
            </p:txBody>
          </p:sp>
          <p:sp>
            <p:nvSpPr>
              <p:cNvPr id="26" name="Freeform: Shape 25">
                <a:extLst>
                  <a:ext uri="{FF2B5EF4-FFF2-40B4-BE49-F238E27FC236}">
                    <a16:creationId xmlns:a16="http://schemas.microsoft.com/office/drawing/2014/main" id="{F66CE638-9194-6FB1-1536-B749D7BE969A}"/>
                  </a:ext>
                </a:extLst>
              </p:cNvPr>
              <p:cNvSpPr/>
              <p:nvPr/>
            </p:nvSpPr>
            <p:spPr>
              <a:xfrm>
                <a:off x="1457449" y="2903190"/>
                <a:ext cx="10783192" cy="1631216"/>
              </a:xfrm>
              <a:custGeom>
                <a:avLst/>
                <a:gdLst>
                  <a:gd name="connsiteX0" fmla="*/ 0 w 10502155"/>
                  <a:gd name="connsiteY0" fmla="*/ 140050 h 1400499"/>
                  <a:gd name="connsiteX1" fmla="*/ 140050 w 10502155"/>
                  <a:gd name="connsiteY1" fmla="*/ 0 h 1400499"/>
                  <a:gd name="connsiteX2" fmla="*/ 10362105 w 10502155"/>
                  <a:gd name="connsiteY2" fmla="*/ 0 h 1400499"/>
                  <a:gd name="connsiteX3" fmla="*/ 10502155 w 10502155"/>
                  <a:gd name="connsiteY3" fmla="*/ 140050 h 1400499"/>
                  <a:gd name="connsiteX4" fmla="*/ 10502155 w 10502155"/>
                  <a:gd name="connsiteY4" fmla="*/ 1260449 h 1400499"/>
                  <a:gd name="connsiteX5" fmla="*/ 10362105 w 10502155"/>
                  <a:gd name="connsiteY5" fmla="*/ 1400499 h 1400499"/>
                  <a:gd name="connsiteX6" fmla="*/ 140050 w 10502155"/>
                  <a:gd name="connsiteY6" fmla="*/ 1400499 h 1400499"/>
                  <a:gd name="connsiteX7" fmla="*/ 0 w 10502155"/>
                  <a:gd name="connsiteY7" fmla="*/ 1260449 h 1400499"/>
                  <a:gd name="connsiteX8" fmla="*/ 0 w 10502155"/>
                  <a:gd name="connsiteY8" fmla="*/ 140050 h 140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02155" h="1400499">
                    <a:moveTo>
                      <a:pt x="0" y="140050"/>
                    </a:moveTo>
                    <a:cubicBezTo>
                      <a:pt x="0" y="62703"/>
                      <a:pt x="62703" y="0"/>
                      <a:pt x="140050" y="0"/>
                    </a:cubicBezTo>
                    <a:lnTo>
                      <a:pt x="10362105" y="0"/>
                    </a:lnTo>
                    <a:cubicBezTo>
                      <a:pt x="10439452" y="0"/>
                      <a:pt x="10502155" y="62703"/>
                      <a:pt x="10502155" y="140050"/>
                    </a:cubicBezTo>
                    <a:lnTo>
                      <a:pt x="10502155" y="1260449"/>
                    </a:lnTo>
                    <a:cubicBezTo>
                      <a:pt x="10502155" y="1337796"/>
                      <a:pt x="10439452" y="1400499"/>
                      <a:pt x="10362105" y="1400499"/>
                    </a:cubicBezTo>
                    <a:lnTo>
                      <a:pt x="140050" y="1400499"/>
                    </a:lnTo>
                    <a:cubicBezTo>
                      <a:pt x="62703" y="1400499"/>
                      <a:pt x="0" y="1337796"/>
                      <a:pt x="0" y="1260449"/>
                    </a:cubicBezTo>
                    <a:lnTo>
                      <a:pt x="0" y="140050"/>
                    </a:lnTo>
                    <a:close/>
                  </a:path>
                </a:pathLst>
              </a:custGeom>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2335730" tIns="95250" rIns="95251" bIns="95250" numCol="1" spcCol="1270" anchor="t" anchorCtr="0">
                <a:noAutofit/>
              </a:bodyPr>
              <a:lstStyle/>
              <a:p>
                <a:pPr marL="0" marR="0" lvl="0" indent="0" algn="l" defTabSz="1111250" rtl="0" eaLnBrk="1" fontAlgn="auto" latinLnBrk="0" hangingPunct="1">
                  <a:lnSpc>
                    <a:spcPct val="90000"/>
                  </a:lnSpc>
                  <a:spcBef>
                    <a:spcPct val="0"/>
                  </a:spcBef>
                  <a:spcAft>
                    <a:spcPct val="35000"/>
                  </a:spcAft>
                  <a:buClrTx/>
                  <a:buSzTx/>
                  <a:buFontTx/>
                  <a:buNone/>
                  <a:tabLst/>
                  <a:defRPr/>
                </a:pPr>
                <a:endParaRPr kumimoji="0" lang="en-US" sz="2500" b="0" i="0" u="none" strike="noStrike" kern="1200" cap="none" spc="0" normalizeH="0" baseline="0" noProof="0">
                  <a:ln>
                    <a:noFill/>
                  </a:ln>
                  <a:solidFill>
                    <a:srgbClr val="00853F">
                      <a:hueOff val="0"/>
                      <a:satOff val="0"/>
                      <a:lumOff val="0"/>
                      <a:alphaOff val="0"/>
                    </a:srgbClr>
                  </a:solidFill>
                  <a:effectLst/>
                  <a:uLnTx/>
                  <a:uFillTx/>
                  <a:latin typeface="Palatino Linotype"/>
                  <a:ea typeface="+mn-ea"/>
                  <a:cs typeface="+mn-cs"/>
                </a:endParaRPr>
              </a:p>
              <a:p>
                <a:pPr marL="228600" marR="0" lvl="1" indent="-228600" algn="l" defTabSz="889000" rtl="0" eaLnBrk="1" fontAlgn="auto" latinLnBrk="0" hangingPunct="1">
                  <a:lnSpc>
                    <a:spcPct val="90000"/>
                  </a:lnSpc>
                  <a:spcBef>
                    <a:spcPct val="0"/>
                  </a:spcBef>
                  <a:spcAft>
                    <a:spcPct val="15000"/>
                  </a:spcAft>
                  <a:buClrTx/>
                  <a:buSzTx/>
                  <a:buFontTx/>
                  <a:buChar char="•"/>
                  <a:tabLst/>
                  <a:defRPr/>
                </a:pPr>
                <a:endParaRPr kumimoji="0" lang="en-US" sz="2000" b="0" i="0" u="none" strike="noStrike" kern="1200" cap="none" spc="0" normalizeH="0" baseline="0" noProof="0">
                  <a:ln>
                    <a:noFill/>
                  </a:ln>
                  <a:solidFill>
                    <a:srgbClr val="00853F">
                      <a:hueOff val="0"/>
                      <a:satOff val="0"/>
                      <a:lumOff val="0"/>
                      <a:alphaOff val="0"/>
                    </a:srgbClr>
                  </a:solidFill>
                  <a:effectLst/>
                  <a:uLnTx/>
                  <a:uFillTx/>
                  <a:latin typeface="Palatino Linotype"/>
                  <a:ea typeface="+mn-ea"/>
                  <a:cs typeface="+mn-cs"/>
                </a:endParaRPr>
              </a:p>
              <a:p>
                <a:pPr marL="228600" marR="0" lvl="1" indent="-228600" algn="l" defTabSz="889000" rtl="0" eaLnBrk="1" fontAlgn="auto" latinLnBrk="0" hangingPunct="1">
                  <a:lnSpc>
                    <a:spcPct val="90000"/>
                  </a:lnSpc>
                  <a:spcBef>
                    <a:spcPct val="0"/>
                  </a:spcBef>
                  <a:spcAft>
                    <a:spcPct val="15000"/>
                  </a:spcAft>
                  <a:buClrTx/>
                  <a:buSzTx/>
                  <a:buFontTx/>
                  <a:buChar char="•"/>
                  <a:tabLst/>
                  <a:defRPr/>
                </a:pPr>
                <a:endParaRPr kumimoji="0" lang="en-US" sz="2000" b="0" i="0" u="none" strike="noStrike" kern="1200" cap="none" spc="0" normalizeH="0" baseline="0" noProof="0">
                  <a:ln>
                    <a:noFill/>
                  </a:ln>
                  <a:solidFill>
                    <a:srgbClr val="00853F">
                      <a:hueOff val="0"/>
                      <a:satOff val="0"/>
                      <a:lumOff val="0"/>
                      <a:alphaOff val="0"/>
                    </a:srgbClr>
                  </a:solidFill>
                  <a:effectLst/>
                  <a:uLnTx/>
                  <a:uFillTx/>
                  <a:latin typeface="Palatino Linotype"/>
                  <a:ea typeface="+mn-ea"/>
                  <a:cs typeface="+mn-cs"/>
                </a:endParaRPr>
              </a:p>
            </p:txBody>
          </p:sp>
          <p:sp>
            <p:nvSpPr>
              <p:cNvPr id="28" name="Freeform: Shape 27">
                <a:extLst>
                  <a:ext uri="{FF2B5EF4-FFF2-40B4-BE49-F238E27FC236}">
                    <a16:creationId xmlns:a16="http://schemas.microsoft.com/office/drawing/2014/main" id="{1CFBF144-B3A2-3CFA-A832-B1E5DD7348AD}"/>
                  </a:ext>
                </a:extLst>
              </p:cNvPr>
              <p:cNvSpPr/>
              <p:nvPr/>
            </p:nvSpPr>
            <p:spPr>
              <a:xfrm>
                <a:off x="1457449" y="4666397"/>
                <a:ext cx="10783192" cy="1400499"/>
              </a:xfrm>
              <a:custGeom>
                <a:avLst/>
                <a:gdLst>
                  <a:gd name="connsiteX0" fmla="*/ 0 w 10502155"/>
                  <a:gd name="connsiteY0" fmla="*/ 140050 h 1400499"/>
                  <a:gd name="connsiteX1" fmla="*/ 140050 w 10502155"/>
                  <a:gd name="connsiteY1" fmla="*/ 0 h 1400499"/>
                  <a:gd name="connsiteX2" fmla="*/ 10362105 w 10502155"/>
                  <a:gd name="connsiteY2" fmla="*/ 0 h 1400499"/>
                  <a:gd name="connsiteX3" fmla="*/ 10502155 w 10502155"/>
                  <a:gd name="connsiteY3" fmla="*/ 140050 h 1400499"/>
                  <a:gd name="connsiteX4" fmla="*/ 10502155 w 10502155"/>
                  <a:gd name="connsiteY4" fmla="*/ 1260449 h 1400499"/>
                  <a:gd name="connsiteX5" fmla="*/ 10362105 w 10502155"/>
                  <a:gd name="connsiteY5" fmla="*/ 1400499 h 1400499"/>
                  <a:gd name="connsiteX6" fmla="*/ 140050 w 10502155"/>
                  <a:gd name="connsiteY6" fmla="*/ 1400499 h 1400499"/>
                  <a:gd name="connsiteX7" fmla="*/ 0 w 10502155"/>
                  <a:gd name="connsiteY7" fmla="*/ 1260449 h 1400499"/>
                  <a:gd name="connsiteX8" fmla="*/ 0 w 10502155"/>
                  <a:gd name="connsiteY8" fmla="*/ 140050 h 140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02155" h="1400499">
                    <a:moveTo>
                      <a:pt x="0" y="140050"/>
                    </a:moveTo>
                    <a:cubicBezTo>
                      <a:pt x="0" y="62703"/>
                      <a:pt x="62703" y="0"/>
                      <a:pt x="140050" y="0"/>
                    </a:cubicBezTo>
                    <a:lnTo>
                      <a:pt x="10362105" y="0"/>
                    </a:lnTo>
                    <a:cubicBezTo>
                      <a:pt x="10439452" y="0"/>
                      <a:pt x="10502155" y="62703"/>
                      <a:pt x="10502155" y="140050"/>
                    </a:cubicBezTo>
                    <a:lnTo>
                      <a:pt x="10502155" y="1260449"/>
                    </a:lnTo>
                    <a:cubicBezTo>
                      <a:pt x="10502155" y="1337796"/>
                      <a:pt x="10439452" y="1400499"/>
                      <a:pt x="10362105" y="1400499"/>
                    </a:cubicBezTo>
                    <a:lnTo>
                      <a:pt x="140050" y="1400499"/>
                    </a:lnTo>
                    <a:cubicBezTo>
                      <a:pt x="62703" y="1400499"/>
                      <a:pt x="0" y="1337796"/>
                      <a:pt x="0" y="1260449"/>
                    </a:cubicBezTo>
                    <a:lnTo>
                      <a:pt x="0" y="140050"/>
                    </a:lnTo>
                    <a:close/>
                  </a:path>
                </a:pathLst>
              </a:custGeom>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2335730" tIns="95250" rIns="95251" bIns="95250" numCol="1" spcCol="1270" anchor="t" anchorCtr="0">
                <a:noAutofit/>
              </a:bodyPr>
              <a:lstStyle/>
              <a:p>
                <a:pPr marL="0" marR="0" lvl="0" indent="0" algn="l" defTabSz="1111250" rtl="0" eaLnBrk="1" fontAlgn="auto" latinLnBrk="0" hangingPunct="1">
                  <a:lnSpc>
                    <a:spcPct val="90000"/>
                  </a:lnSpc>
                  <a:spcBef>
                    <a:spcPct val="0"/>
                  </a:spcBef>
                  <a:spcAft>
                    <a:spcPct val="35000"/>
                  </a:spcAft>
                  <a:buClrTx/>
                  <a:buSzTx/>
                  <a:buFontTx/>
                  <a:buNone/>
                  <a:tabLst/>
                  <a:defRPr/>
                </a:pPr>
                <a:endParaRPr kumimoji="0" lang="en-US" sz="2500" b="0" i="0" u="none" strike="noStrike" kern="1200" cap="none" spc="0" normalizeH="0" baseline="0" noProof="0">
                  <a:ln>
                    <a:noFill/>
                  </a:ln>
                  <a:solidFill>
                    <a:srgbClr val="00853F">
                      <a:hueOff val="0"/>
                      <a:satOff val="0"/>
                      <a:lumOff val="0"/>
                      <a:alphaOff val="0"/>
                    </a:srgbClr>
                  </a:solidFill>
                  <a:effectLst/>
                  <a:uLnTx/>
                  <a:uFillTx/>
                  <a:latin typeface="Palatino Linotype"/>
                  <a:ea typeface="+mn-ea"/>
                  <a:cs typeface="+mn-cs"/>
                </a:endParaRPr>
              </a:p>
              <a:p>
                <a:pPr marL="228600" marR="0" lvl="1" indent="-228600" algn="l" defTabSz="889000" rtl="0" eaLnBrk="1" fontAlgn="auto" latinLnBrk="0" hangingPunct="1">
                  <a:lnSpc>
                    <a:spcPct val="90000"/>
                  </a:lnSpc>
                  <a:spcBef>
                    <a:spcPct val="0"/>
                  </a:spcBef>
                  <a:spcAft>
                    <a:spcPct val="15000"/>
                  </a:spcAft>
                  <a:buClrTx/>
                  <a:buSzTx/>
                  <a:buFontTx/>
                  <a:buChar char="•"/>
                  <a:tabLst/>
                  <a:defRPr/>
                </a:pPr>
                <a:endParaRPr kumimoji="0" lang="en-US" sz="2000" b="0" i="0" u="none" strike="noStrike" kern="1200" cap="none" spc="0" normalizeH="0" baseline="0" noProof="0">
                  <a:ln>
                    <a:noFill/>
                  </a:ln>
                  <a:solidFill>
                    <a:srgbClr val="00853F">
                      <a:hueOff val="0"/>
                      <a:satOff val="0"/>
                      <a:lumOff val="0"/>
                      <a:alphaOff val="0"/>
                    </a:srgbClr>
                  </a:solidFill>
                  <a:effectLst/>
                  <a:uLnTx/>
                  <a:uFillTx/>
                  <a:latin typeface="Palatino Linotype"/>
                  <a:ea typeface="+mn-ea"/>
                  <a:cs typeface="+mn-cs"/>
                </a:endParaRPr>
              </a:p>
              <a:p>
                <a:pPr marL="228600" marR="0" lvl="1" indent="-228600" algn="l" defTabSz="889000" rtl="0" eaLnBrk="1" fontAlgn="auto" latinLnBrk="0" hangingPunct="1">
                  <a:lnSpc>
                    <a:spcPct val="90000"/>
                  </a:lnSpc>
                  <a:spcBef>
                    <a:spcPct val="0"/>
                  </a:spcBef>
                  <a:spcAft>
                    <a:spcPct val="15000"/>
                  </a:spcAft>
                  <a:buClrTx/>
                  <a:buSzTx/>
                  <a:buFontTx/>
                  <a:buChar char="•"/>
                  <a:tabLst/>
                  <a:defRPr/>
                </a:pPr>
                <a:endParaRPr kumimoji="0" lang="en-US" sz="2000" b="0" i="0" u="none" strike="noStrike" kern="1200" cap="none" spc="0" normalizeH="0" baseline="0" noProof="0">
                  <a:ln>
                    <a:noFill/>
                  </a:ln>
                  <a:solidFill>
                    <a:srgbClr val="00853F">
                      <a:hueOff val="0"/>
                      <a:satOff val="0"/>
                      <a:lumOff val="0"/>
                      <a:alphaOff val="0"/>
                    </a:srgbClr>
                  </a:solidFill>
                  <a:effectLst/>
                  <a:uLnTx/>
                  <a:uFillTx/>
                  <a:latin typeface="Palatino Linotype"/>
                  <a:ea typeface="+mn-ea"/>
                  <a:cs typeface="+mn-cs"/>
                </a:endParaRPr>
              </a:p>
            </p:txBody>
          </p:sp>
          <p:sp>
            <p:nvSpPr>
              <p:cNvPr id="27" name="Rectangle: Rounded Corners 26" descr="Teacher outline">
                <a:extLst>
                  <a:ext uri="{FF2B5EF4-FFF2-40B4-BE49-F238E27FC236}">
                    <a16:creationId xmlns:a16="http://schemas.microsoft.com/office/drawing/2014/main" id="{CFA8A4A9-7CA1-3C0E-CD41-995B2C7981C6}"/>
                  </a:ext>
                </a:extLst>
              </p:cNvPr>
              <p:cNvSpPr/>
              <p:nvPr/>
            </p:nvSpPr>
            <p:spPr>
              <a:xfrm>
                <a:off x="1616649" y="4816060"/>
                <a:ext cx="2100431" cy="1120399"/>
              </a:xfrm>
              <a:prstGeom prst="roundRect">
                <a:avLst>
                  <a:gd name="adj" fmla="val 10000"/>
                </a:avLst>
              </a:prstGeom>
              <a:blipFill>
                <a:blip r:embed="rId5">
                  <a:extLst>
                    <a:ext uri="{96DAC541-7B7A-43D3-8B79-37D633B846F1}">
                      <asvg:svgBlip xmlns:asvg="http://schemas.microsoft.com/office/drawing/2016/SVG/main" r:embed="rId6"/>
                    </a:ext>
                  </a:extLst>
                </a:blip>
                <a:srcRect/>
                <a:stretch>
                  <a:fillRect t="-44000" b="-44000"/>
                </a:stretch>
              </a:blipFill>
            </p:spPr>
            <p:style>
              <a:lnRef idx="2">
                <a:schemeClr val="dk2">
                  <a:shade val="80000"/>
                  <a:hueOff val="0"/>
                  <a:satOff val="0"/>
                  <a:lumOff val="0"/>
                  <a:alphaOff val="0"/>
                </a:schemeClr>
              </a:lnRef>
              <a:fillRef idx="1">
                <a:scrgbClr r="0" g="0" b="0"/>
              </a:fillRef>
              <a:effectRef idx="0">
                <a:schemeClr val="dk2">
                  <a:tint val="40000"/>
                  <a:hueOff val="0"/>
                  <a:satOff val="0"/>
                  <a:lumOff val="0"/>
                  <a:alphaOff val="0"/>
                </a:schemeClr>
              </a:effectRef>
              <a:fontRef idx="minor">
                <a:schemeClr val="lt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hueOff val="0"/>
                      <a:satOff val="0"/>
                      <a:lumOff val="0"/>
                      <a:alphaOff val="0"/>
                    </a:srgbClr>
                  </a:solidFill>
                  <a:effectLst/>
                  <a:uLnTx/>
                  <a:uFillTx/>
                  <a:latin typeface="Palatino Linotype"/>
                  <a:ea typeface="+mn-ea"/>
                  <a:cs typeface="+mn-cs"/>
                </a:endParaRPr>
              </a:p>
            </p:txBody>
          </p:sp>
          <p:sp>
            <p:nvSpPr>
              <p:cNvPr id="29" name="Rectangle: Rounded Corners 28" descr="Head with gears outline">
                <a:extLst>
                  <a:ext uri="{FF2B5EF4-FFF2-40B4-BE49-F238E27FC236}">
                    <a16:creationId xmlns:a16="http://schemas.microsoft.com/office/drawing/2014/main" id="{B5DFB400-1DE4-757E-D961-99173C3A95D4}"/>
                  </a:ext>
                </a:extLst>
              </p:cNvPr>
              <p:cNvSpPr/>
              <p:nvPr/>
            </p:nvSpPr>
            <p:spPr>
              <a:xfrm>
                <a:off x="1576824" y="3083387"/>
                <a:ext cx="2100431" cy="1120399"/>
              </a:xfrm>
              <a:prstGeom prst="roundRect">
                <a:avLst>
                  <a:gd name="adj" fmla="val 10000"/>
                </a:avLst>
              </a:prstGeom>
              <a: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t="-44000" b="-44000"/>
                </a:stretch>
              </a:blipFill>
            </p:spPr>
            <p:style>
              <a:lnRef idx="2">
                <a:schemeClr val="dk2">
                  <a:shade val="80000"/>
                  <a:hueOff val="0"/>
                  <a:satOff val="0"/>
                  <a:lumOff val="0"/>
                  <a:alphaOff val="0"/>
                </a:schemeClr>
              </a:lnRef>
              <a:fillRef idx="1">
                <a:scrgbClr r="0" g="0" b="0"/>
              </a:fillRef>
              <a:effectRef idx="0">
                <a:schemeClr val="dk2">
                  <a:tint val="40000"/>
                  <a:hueOff val="0"/>
                  <a:satOff val="0"/>
                  <a:lumOff val="0"/>
                  <a:alphaOff val="0"/>
                </a:schemeClr>
              </a:effectRef>
              <a:fontRef idx="minor">
                <a:schemeClr val="lt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hueOff val="0"/>
                      <a:satOff val="0"/>
                      <a:lumOff val="0"/>
                      <a:alphaOff val="0"/>
                    </a:srgbClr>
                  </a:solidFill>
                  <a:effectLst/>
                  <a:uLnTx/>
                  <a:uFillTx/>
                  <a:latin typeface="Palatino Linotype"/>
                  <a:ea typeface="+mn-ea"/>
                  <a:cs typeface="+mn-cs"/>
                </a:endParaRPr>
              </a:p>
            </p:txBody>
          </p:sp>
        </p:grpSp>
        <p:sp>
          <p:nvSpPr>
            <p:cNvPr id="30" name="TextBox 29">
              <a:extLst>
                <a:ext uri="{FF2B5EF4-FFF2-40B4-BE49-F238E27FC236}">
                  <a16:creationId xmlns:a16="http://schemas.microsoft.com/office/drawing/2014/main" id="{14028295-C9E0-5347-39B7-771DAAAB2F50}"/>
                </a:ext>
              </a:extLst>
            </p:cNvPr>
            <p:cNvSpPr txBox="1"/>
            <p:nvPr/>
          </p:nvSpPr>
          <p:spPr>
            <a:xfrm>
              <a:off x="6553200" y="989142"/>
              <a:ext cx="7925464"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Access materials online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Visit the Clean Water Board webpage: </a:t>
              </a:r>
              <a:r>
                <a:rPr kumimoji="0" lang="en-US"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hlinkClick r:id="rId9"/>
                </a:rPr>
                <a:t>dec.vermont.gov/water-investment/</a:t>
              </a:r>
              <a:r>
                <a:rPr kumimoji="0" lang="en-US" sz="2000" b="0" i="0" u="none" strike="noStrike" kern="1200" cap="none" spc="0" normalizeH="0" baseline="0" noProof="0" err="1">
                  <a:ln>
                    <a:noFill/>
                  </a:ln>
                  <a:solidFill>
                    <a:prstClr val="black"/>
                  </a:solidFill>
                  <a:effectLst/>
                  <a:uLnTx/>
                  <a:uFillTx/>
                  <a:latin typeface="Arial" panose="020B0604020202020204" pitchFamily="34" charset="0"/>
                  <a:ea typeface="+mn-ea"/>
                  <a:cs typeface="Arial" panose="020B0604020202020204" pitchFamily="34" charset="0"/>
                  <a:hlinkClick r:id="rId9"/>
                </a:rPr>
                <a:t>cwi</a:t>
              </a:r>
              <a:r>
                <a:rPr kumimoji="0" lang="en-US"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hlinkClick r:id="rId9"/>
                </a:rPr>
                <a:t>/board</a:t>
              </a:r>
              <a:endParaRPr kumimoji="0" lang="en-US"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Join the Clean Water Stakeholders Listserv: </a:t>
              </a:r>
              <a:r>
                <a:rPr kumimoji="0" lang="en-US" sz="2000" b="0" i="0" u="sng" strike="noStrike" kern="1200" cap="none" spc="0" normalizeH="0" baseline="0" noProof="0">
                  <a:ln>
                    <a:noFill/>
                  </a:ln>
                  <a:solidFill>
                    <a:srgbClr val="0000FF"/>
                  </a:solidFill>
                  <a:effectLst/>
                  <a:uLnTx/>
                  <a:uFillTx/>
                  <a:latin typeface="Arial" panose="020B0604020202020204" pitchFamily="34" charset="0"/>
                  <a:ea typeface="+mn-ea"/>
                  <a:cs typeface="Arial" panose="020B0604020202020204" pitchFamily="34" charset="0"/>
                </a:rPr>
                <a:t>tinyurl.com/87s7tjse</a:t>
              </a:r>
            </a:p>
          </p:txBody>
        </p:sp>
        <p:sp>
          <p:nvSpPr>
            <p:cNvPr id="31" name="TextBox 30">
              <a:extLst>
                <a:ext uri="{FF2B5EF4-FFF2-40B4-BE49-F238E27FC236}">
                  <a16:creationId xmlns:a16="http://schemas.microsoft.com/office/drawing/2014/main" id="{66FDA5F9-43D5-5A99-0AF5-2F3CCC26EFAB}"/>
                </a:ext>
              </a:extLst>
            </p:cNvPr>
            <p:cNvSpPr txBox="1"/>
            <p:nvPr/>
          </p:nvSpPr>
          <p:spPr>
            <a:xfrm>
              <a:off x="6574677" y="2454238"/>
              <a:ext cx="834655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Review available materials    1) </a:t>
              </a:r>
              <a:r>
                <a:rPr kumimoji="0" lang="en-US" sz="2000" b="1" i="1"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Background:</a:t>
              </a:r>
              <a:r>
                <a:rPr kumimoji="0" lang="en-US"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Clean Water </a:t>
              </a:r>
              <a:r>
                <a:rPr kumimoji="0" lang="en-US" sz="2000" b="0" i="0" u="none" strike="noStrike" kern="1200" cap="none" spc="0" normalizeH="0" baseline="0" noProof="0" err="1">
                  <a:ln>
                    <a:noFill/>
                  </a:ln>
                  <a:solidFill>
                    <a:prstClr val="black"/>
                  </a:solidFill>
                  <a:effectLst/>
                  <a:uLnTx/>
                  <a:uFillTx/>
                  <a:latin typeface="Arial" panose="020B0604020202020204" pitchFamily="34" charset="0"/>
                  <a:ea typeface="+mn-ea"/>
                  <a:cs typeface="Arial" panose="020B0604020202020204" pitchFamily="34" charset="0"/>
                </a:rPr>
                <a:t>StoryMap</a:t>
              </a:r>
              <a:endParaRPr kumimoji="0" lang="en-US"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Franklin Gothic Book"/>
                <a:ea typeface="+mn-ea"/>
                <a:cs typeface="+mn-cs"/>
              </a:endParaRPr>
            </a:p>
          </p:txBody>
        </p:sp>
        <p:sp>
          <p:nvSpPr>
            <p:cNvPr id="32" name="TextBox 31">
              <a:extLst>
                <a:ext uri="{FF2B5EF4-FFF2-40B4-BE49-F238E27FC236}">
                  <a16:creationId xmlns:a16="http://schemas.microsoft.com/office/drawing/2014/main" id="{627B1C9B-C414-D406-BDBB-50FA410AB70E}"/>
                </a:ext>
              </a:extLst>
            </p:cNvPr>
            <p:cNvSpPr txBox="1"/>
            <p:nvPr/>
          </p:nvSpPr>
          <p:spPr>
            <a:xfrm>
              <a:off x="6553200" y="4256449"/>
              <a:ext cx="701040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Feedback</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Via online questionnaire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Via written submission: </a:t>
              </a:r>
              <a:r>
                <a:rPr kumimoji="0" lang="en-US" sz="2000" b="0" i="0" u="none" strike="noStrike" kern="1200" cap="none" spc="0" normalizeH="0" baseline="0" noProof="0">
                  <a:ln>
                    <a:noFill/>
                  </a:ln>
                  <a:solidFill>
                    <a:srgbClr val="242424"/>
                  </a:solidFill>
                  <a:effectLst/>
                  <a:uLnTx/>
                  <a:uFillTx/>
                  <a:latin typeface="Arial" panose="020B0604020202020204" pitchFamily="34" charset="0"/>
                  <a:ea typeface="+mn-ea"/>
                  <a:cs typeface="Arial" panose="020B0604020202020204" pitchFamily="34" charset="0"/>
                  <a:hlinkClick r:id="rId10"/>
                </a:rPr>
                <a:t>anr.cleanwatervt@vermont.gov</a:t>
              </a:r>
              <a:r>
                <a:rPr kumimoji="0" lang="en-US" sz="2000" b="0" i="0" u="none" strike="noStrike" kern="1200" cap="none" spc="0" normalizeH="0" baseline="0" noProof="0">
                  <a:ln>
                    <a:noFill/>
                  </a:ln>
                  <a:solidFill>
                    <a:srgbClr val="242424"/>
                  </a:solidFill>
                  <a:effectLst/>
                  <a:uLnTx/>
                  <a:uFillTx/>
                  <a:latin typeface="Arial" panose="020B0604020202020204" pitchFamily="34" charset="0"/>
                  <a:ea typeface="+mn-ea"/>
                  <a:cs typeface="Arial" panose="020B0604020202020204" pitchFamily="34" charset="0"/>
                </a:rPr>
                <a:t>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At Public Hearing</a:t>
              </a:r>
              <a:endParaRPr kumimoji="0" lang="en-US" sz="2000" b="1" i="0" u="sng"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35" name="TextBox 34">
            <a:extLst>
              <a:ext uri="{FF2B5EF4-FFF2-40B4-BE49-F238E27FC236}">
                <a16:creationId xmlns:a16="http://schemas.microsoft.com/office/drawing/2014/main" id="{3B6A5F55-02B3-3414-1AA4-F317DE2E08AF}"/>
              </a:ext>
            </a:extLst>
          </p:cNvPr>
          <p:cNvSpPr txBox="1"/>
          <p:nvPr/>
        </p:nvSpPr>
        <p:spPr>
          <a:xfrm>
            <a:off x="13064" y="5535028"/>
            <a:ext cx="7850777" cy="923330"/>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Franklin Gothic Book" panose="020B0503020102020204" pitchFamily="34" charset="0"/>
                <a:ea typeface="+mn-ea"/>
                <a:cs typeface="+mn-cs"/>
              </a:rPr>
              <a:t>Public Comment Period: October 18, 2024 - November 17, 2024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Franklin Gothic Book"/>
                <a:ea typeface="+mn-ea"/>
                <a:cs typeface="+mn-cs"/>
              </a:rPr>
              <a:t>Public Hearing: November 8, 2024</a:t>
            </a:r>
            <a:endParaRPr kumimoji="0" lang="en-US" sz="1800" b="0" i="0" u="none" strike="noStrike" kern="1200" cap="none" spc="0" normalizeH="0" baseline="0" noProof="0">
              <a:ln>
                <a:noFill/>
              </a:ln>
              <a:solidFill>
                <a:srgbClr val="FFFFFF"/>
              </a:solidFill>
              <a:effectLst/>
              <a:uLnTx/>
              <a:uFillTx/>
              <a:latin typeface="Franklin Gothic Book" panose="020B05030201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Franklin Gothic Book" panose="020B0503020102020204" pitchFamily="34" charset="0"/>
                <a:ea typeface="+mn-ea"/>
                <a:cs typeface="+mn-cs"/>
              </a:rPr>
              <a:t>Clean Water Board consideration of public comment: December 3, 2024</a:t>
            </a:r>
            <a:endParaRPr kumimoji="0" lang="en-US" sz="1800" b="0" i="0" u="none" strike="noStrike" kern="1200" cap="none" spc="0" normalizeH="0" baseline="0" noProof="0">
              <a:ln>
                <a:noFill/>
              </a:ln>
              <a:solidFill>
                <a:srgbClr val="FFFFFF"/>
              </a:solidFill>
              <a:effectLst/>
              <a:uLnTx/>
              <a:uFillTx/>
              <a:latin typeface="Palatino Linotype"/>
              <a:ea typeface="+mn-ea"/>
              <a:cs typeface="+mn-cs"/>
            </a:endParaRPr>
          </a:p>
        </p:txBody>
      </p:sp>
      <p:sp>
        <p:nvSpPr>
          <p:cNvPr id="3" name="TextBox 2">
            <a:extLst>
              <a:ext uri="{FF2B5EF4-FFF2-40B4-BE49-F238E27FC236}">
                <a16:creationId xmlns:a16="http://schemas.microsoft.com/office/drawing/2014/main" id="{E57B1A68-1AF2-3FAA-7AF1-E599D1927F95}"/>
              </a:ext>
            </a:extLst>
          </p:cNvPr>
          <p:cNvSpPr txBox="1"/>
          <p:nvPr/>
        </p:nvSpPr>
        <p:spPr>
          <a:xfrm>
            <a:off x="6778171" y="2539534"/>
            <a:ext cx="4434237"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3) SFY 2026 Deep Dive: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Budget Table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Policy Document</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Line-Item summary recordings</a:t>
            </a:r>
          </a:p>
        </p:txBody>
      </p:sp>
      <p:sp>
        <p:nvSpPr>
          <p:cNvPr id="4" name="TextBox 3">
            <a:extLst>
              <a:ext uri="{FF2B5EF4-FFF2-40B4-BE49-F238E27FC236}">
                <a16:creationId xmlns:a16="http://schemas.microsoft.com/office/drawing/2014/main" id="{F6961306-0844-1922-4CCB-E9926549909E}"/>
              </a:ext>
            </a:extLst>
          </p:cNvPr>
          <p:cNvSpPr txBox="1"/>
          <p:nvPr/>
        </p:nvSpPr>
        <p:spPr>
          <a:xfrm>
            <a:off x="3306643" y="2532372"/>
            <a:ext cx="3471528"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2) SFY 2026 At a Glance: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Two-Pager</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Plain Language Budget Table </a:t>
            </a:r>
          </a:p>
        </p:txBody>
      </p:sp>
    </p:spTree>
    <p:extLst>
      <p:ext uri="{BB962C8B-B14F-4D97-AF65-F5344CB8AC3E}">
        <p14:creationId xmlns:p14="http://schemas.microsoft.com/office/powerpoint/2010/main" val="190182653"/>
      </p:ext>
    </p:extLst>
  </p:cSld>
  <p:clrMapOvr>
    <a:masterClrMapping/>
  </p:clrMapOvr>
  <mc:AlternateContent xmlns:mc="http://schemas.openxmlformats.org/markup-compatibility/2006" xmlns:p14="http://schemas.microsoft.com/office/powerpoint/2010/main">
    <mc:Choice Requires="p14">
      <p:transition spd="slow" p14:dur="2000" advTm="142148"/>
    </mc:Choice>
    <mc:Fallback xmlns="">
      <p:transition spd="slow" advTm="142148"/>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5EA4A58-69D7-5BD1-A8FD-863CB8599495}"/>
              </a:ext>
            </a:extLst>
          </p:cNvPr>
          <p:cNvPicPr>
            <a:picLocks noChangeAspect="1"/>
          </p:cNvPicPr>
          <p:nvPr/>
        </p:nvPicPr>
        <p:blipFill>
          <a:blip r:embed="rId3"/>
          <a:stretch>
            <a:fillRect/>
          </a:stretch>
        </p:blipFill>
        <p:spPr>
          <a:xfrm>
            <a:off x="121821" y="1067452"/>
            <a:ext cx="5725774" cy="2707844"/>
          </a:xfrm>
          <a:prstGeom prst="rect">
            <a:avLst/>
          </a:prstGeom>
        </p:spPr>
      </p:pic>
      <p:sp>
        <p:nvSpPr>
          <p:cNvPr id="2" name="Title 1">
            <a:extLst>
              <a:ext uri="{FF2B5EF4-FFF2-40B4-BE49-F238E27FC236}">
                <a16:creationId xmlns:a16="http://schemas.microsoft.com/office/drawing/2014/main" id="{708078B5-75AC-DE5F-735D-9F5BC4A0367C}"/>
              </a:ext>
            </a:extLst>
          </p:cNvPr>
          <p:cNvSpPr>
            <a:spLocks noGrp="1"/>
          </p:cNvSpPr>
          <p:nvPr>
            <p:ph type="title"/>
          </p:nvPr>
        </p:nvSpPr>
        <p:spPr>
          <a:xfrm>
            <a:off x="484632" y="0"/>
            <a:ext cx="11222736" cy="859536"/>
          </a:xfrm>
        </p:spPr>
        <p:txBody>
          <a:bodyPr/>
          <a:lstStyle/>
          <a:p>
            <a:r>
              <a:rPr lang="en-US" sz="5400"/>
              <a:t>SFY 2026 Communications Improvements</a:t>
            </a:r>
          </a:p>
        </p:txBody>
      </p:sp>
      <p:sp>
        <p:nvSpPr>
          <p:cNvPr id="8" name="TextBox 7">
            <a:extLst>
              <a:ext uri="{FF2B5EF4-FFF2-40B4-BE49-F238E27FC236}">
                <a16:creationId xmlns:a16="http://schemas.microsoft.com/office/drawing/2014/main" id="{779183A5-73EA-1BF8-BD19-5FF210DDE68C}"/>
              </a:ext>
            </a:extLst>
          </p:cNvPr>
          <p:cNvSpPr txBox="1"/>
          <p:nvPr/>
        </p:nvSpPr>
        <p:spPr>
          <a:xfrm>
            <a:off x="6921794" y="1181327"/>
            <a:ext cx="312344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Franklin Gothic Book"/>
                <a:ea typeface="+mn-ea"/>
                <a:cs typeface="+mn-cs"/>
              </a:rPr>
              <a:t>Screenshot of Clean Water Board and Budget </a:t>
            </a:r>
            <a:r>
              <a:rPr kumimoji="0" lang="en-US" sz="1800" b="0" i="0" u="none" strike="noStrike" kern="1200" cap="none" spc="0" normalizeH="0" baseline="0" noProof="0" dirty="0" err="1">
                <a:ln>
                  <a:noFill/>
                </a:ln>
                <a:solidFill>
                  <a:prstClr val="black"/>
                </a:solidFill>
                <a:effectLst/>
                <a:uLnTx/>
                <a:uFillTx/>
                <a:latin typeface="Franklin Gothic Book"/>
                <a:ea typeface="+mn-ea"/>
                <a:cs typeface="+mn-cs"/>
              </a:rPr>
              <a:t>StoryMap</a:t>
            </a:r>
            <a:endParaRPr kumimoji="0" lang="en-US" sz="1800" b="0" i="0" u="none" strike="noStrike" kern="1200" cap="none" spc="0" normalizeH="0" baseline="0" noProof="0" dirty="0">
              <a:ln>
                <a:noFill/>
              </a:ln>
              <a:solidFill>
                <a:prstClr val="black"/>
              </a:solidFill>
              <a:effectLst/>
              <a:uLnTx/>
              <a:uFillTx/>
              <a:latin typeface="Franklin Gothic Book"/>
              <a:ea typeface="+mn-ea"/>
              <a:cs typeface="+mn-cs"/>
            </a:endParaRPr>
          </a:p>
        </p:txBody>
      </p:sp>
      <p:sp>
        <p:nvSpPr>
          <p:cNvPr id="10" name="TextBox 9">
            <a:extLst>
              <a:ext uri="{FF2B5EF4-FFF2-40B4-BE49-F238E27FC236}">
                <a16:creationId xmlns:a16="http://schemas.microsoft.com/office/drawing/2014/main" id="{7C37A2A8-AFF0-FF10-10CF-620FD0205896}"/>
              </a:ext>
            </a:extLst>
          </p:cNvPr>
          <p:cNvSpPr txBox="1"/>
          <p:nvPr/>
        </p:nvSpPr>
        <p:spPr>
          <a:xfrm>
            <a:off x="1296260" y="3983212"/>
            <a:ext cx="431370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Franklin Gothic Book"/>
                <a:ea typeface="+mn-ea"/>
                <a:cs typeface="+mn-cs"/>
              </a:rPr>
              <a:t>Plain Language Clean Water Budget Table</a:t>
            </a:r>
          </a:p>
        </p:txBody>
      </p:sp>
      <p:cxnSp>
        <p:nvCxnSpPr>
          <p:cNvPr id="15" name="Connector: Elbow 14">
            <a:extLst>
              <a:ext uri="{FF2B5EF4-FFF2-40B4-BE49-F238E27FC236}">
                <a16:creationId xmlns:a16="http://schemas.microsoft.com/office/drawing/2014/main" id="{4A5F8A25-D105-BC82-09D5-2A31CC0BC7B2}"/>
              </a:ext>
            </a:extLst>
          </p:cNvPr>
          <p:cNvCxnSpPr>
            <a:cxnSpLocks/>
          </p:cNvCxnSpPr>
          <p:nvPr/>
        </p:nvCxnSpPr>
        <p:spPr>
          <a:xfrm rot="16200000" flipH="1">
            <a:off x="4195685" y="3437954"/>
            <a:ext cx="499687" cy="2328870"/>
          </a:xfrm>
          <a:prstGeom prst="bentConnector2">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9" name="Connector: Elbow 18">
            <a:extLst>
              <a:ext uri="{FF2B5EF4-FFF2-40B4-BE49-F238E27FC236}">
                <a16:creationId xmlns:a16="http://schemas.microsoft.com/office/drawing/2014/main" id="{900F543E-69FD-5247-C387-B75F3FF5D921}"/>
              </a:ext>
            </a:extLst>
          </p:cNvPr>
          <p:cNvCxnSpPr>
            <a:cxnSpLocks/>
          </p:cNvCxnSpPr>
          <p:nvPr/>
        </p:nvCxnSpPr>
        <p:spPr>
          <a:xfrm rot="5400000">
            <a:off x="7025385" y="921566"/>
            <a:ext cx="318588" cy="2177358"/>
          </a:xfrm>
          <a:prstGeom prst="bentConnector2">
            <a:avLst/>
          </a:prstGeom>
          <a:ln>
            <a:tailEnd type="triangle"/>
          </a:ln>
        </p:spPr>
        <p:style>
          <a:lnRef idx="2">
            <a:schemeClr val="accent1"/>
          </a:lnRef>
          <a:fillRef idx="0">
            <a:schemeClr val="accent1"/>
          </a:fillRef>
          <a:effectRef idx="1">
            <a:schemeClr val="accent1"/>
          </a:effectRef>
          <a:fontRef idx="minor">
            <a:schemeClr val="tx1"/>
          </a:fontRef>
        </p:style>
      </p:cxnSp>
      <p:pic>
        <p:nvPicPr>
          <p:cNvPr id="6" name="Picture 5">
            <a:extLst>
              <a:ext uri="{FF2B5EF4-FFF2-40B4-BE49-F238E27FC236}">
                <a16:creationId xmlns:a16="http://schemas.microsoft.com/office/drawing/2014/main" id="{35590239-D83D-4450-61F9-A67471392D46}"/>
              </a:ext>
            </a:extLst>
          </p:cNvPr>
          <p:cNvPicPr>
            <a:picLocks noChangeAspect="1"/>
          </p:cNvPicPr>
          <p:nvPr/>
        </p:nvPicPr>
        <p:blipFill>
          <a:blip r:embed="rId4"/>
          <a:srcRect r="10133"/>
          <a:stretch/>
        </p:blipFill>
        <p:spPr>
          <a:xfrm>
            <a:off x="5847595" y="2743200"/>
            <a:ext cx="6224268" cy="2707844"/>
          </a:xfrm>
          <a:prstGeom prst="rect">
            <a:avLst/>
          </a:prstGeom>
        </p:spPr>
      </p:pic>
    </p:spTree>
    <p:extLst>
      <p:ext uri="{BB962C8B-B14F-4D97-AF65-F5344CB8AC3E}">
        <p14:creationId xmlns:p14="http://schemas.microsoft.com/office/powerpoint/2010/main" val="205659740"/>
      </p:ext>
    </p:extLst>
  </p:cSld>
  <p:clrMapOvr>
    <a:masterClrMapping/>
  </p:clrMapOvr>
  <mc:AlternateContent xmlns:mc="http://schemas.openxmlformats.org/markup-compatibility/2006" xmlns:p14="http://schemas.microsoft.com/office/powerpoint/2010/main">
    <mc:Choice Requires="p14">
      <p:transition spd="slow" p14:dur="2000" advTm="39540"/>
    </mc:Choice>
    <mc:Fallback xmlns="">
      <p:transition spd="slow" advTm="3954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A6425-E909-51C9-FE48-2EAA67A59979}"/>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4F5CF917-4A9F-49C6-2F95-75B6097197DD}"/>
              </a:ext>
            </a:extLst>
          </p:cNvPr>
          <p:cNvSpPr>
            <a:spLocks noGrp="1"/>
          </p:cNvSpPr>
          <p:nvPr>
            <p:ph type="subTitle" idx="1"/>
          </p:nvPr>
        </p:nvSpPr>
        <p:spPr/>
        <p:txBody>
          <a:bodyPr/>
          <a:lstStyle/>
          <a:p>
            <a:endParaRPr lang="en-US"/>
          </a:p>
        </p:txBody>
      </p:sp>
      <p:graphicFrame>
        <p:nvGraphicFramePr>
          <p:cNvPr id="4" name="Chart 3">
            <a:extLst>
              <a:ext uri="{FF2B5EF4-FFF2-40B4-BE49-F238E27FC236}">
                <a16:creationId xmlns:a16="http://schemas.microsoft.com/office/drawing/2014/main" id="{A42E47E4-922E-0296-7994-3854FE6D66D9}"/>
              </a:ext>
            </a:extLst>
          </p:cNvPr>
          <p:cNvGraphicFramePr/>
          <p:nvPr>
            <p:extLst>
              <p:ext uri="{D42A27DB-BD31-4B8C-83A1-F6EECF244321}">
                <p14:modId xmlns:p14="http://schemas.microsoft.com/office/powerpoint/2010/main" val="668664365"/>
              </p:ext>
            </p:extLst>
          </p:nvPr>
        </p:nvGraphicFramePr>
        <p:xfrm>
          <a:off x="1301141" y="754606"/>
          <a:ext cx="9589717" cy="534878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672959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CF051A-E467-5566-C161-2078CE3DC5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371EFCA-5807-A99B-5EA3-F83EDB5EBEFE}"/>
              </a:ext>
            </a:extLst>
          </p:cNvPr>
          <p:cNvSpPr>
            <a:spLocks noGrp="1"/>
          </p:cNvSpPr>
          <p:nvPr>
            <p:ph type="title"/>
          </p:nvPr>
        </p:nvSpPr>
        <p:spPr>
          <a:xfrm>
            <a:off x="339776" y="244444"/>
            <a:ext cx="11222736" cy="859536"/>
          </a:xfrm>
        </p:spPr>
        <p:txBody>
          <a:bodyPr/>
          <a:lstStyle/>
          <a:p>
            <a:r>
              <a:rPr lang="en-US" sz="3200" dirty="0"/>
              <a:t>Why questionnaire respondents chose to participate in the process: </a:t>
            </a:r>
          </a:p>
        </p:txBody>
      </p:sp>
      <p:sp>
        <p:nvSpPr>
          <p:cNvPr id="4" name="TextBox 3">
            <a:extLst>
              <a:ext uri="{FF2B5EF4-FFF2-40B4-BE49-F238E27FC236}">
                <a16:creationId xmlns:a16="http://schemas.microsoft.com/office/drawing/2014/main" id="{272D237A-2906-FF84-2CFC-C3C12CA0B1F0}"/>
              </a:ext>
            </a:extLst>
          </p:cNvPr>
          <p:cNvSpPr txBox="1"/>
          <p:nvPr/>
        </p:nvSpPr>
        <p:spPr>
          <a:xfrm>
            <a:off x="339776" y="1103980"/>
            <a:ext cx="11222736" cy="4094454"/>
          </a:xfrm>
          <a:prstGeom prst="rect">
            <a:avLst/>
          </a:prstGeom>
          <a:noFill/>
        </p:spPr>
        <p:txBody>
          <a:bodyPr wrap="square" rtlCol="0">
            <a:spAutoFit/>
          </a:bodyPr>
          <a:lstStyle/>
          <a:p>
            <a:pPr marL="342900" marR="0" lvl="0" indent="-342900">
              <a:lnSpc>
                <a:spcPct val="107000"/>
              </a:lnSpc>
              <a:spcBef>
                <a:spcPts val="1200"/>
              </a:spcBef>
              <a:spcAft>
                <a:spcPts val="1200"/>
              </a:spcAft>
              <a:buFont typeface="Symbol" panose="05050102010706020507" pitchFamily="18" charset="2"/>
              <a:buChar char=""/>
            </a:pPr>
            <a:r>
              <a:rPr lang="en-US" b="1" dirty="0">
                <a:effectLst/>
                <a:latin typeface="Arial" panose="020B0604020202020204" pitchFamily="34" charset="0"/>
                <a:ea typeface="Calibri" panose="020F0502020204030204" pitchFamily="34" charset="0"/>
                <a:cs typeface="Arial" panose="020B0604020202020204" pitchFamily="34" charset="0"/>
              </a:rPr>
              <a:t>Environmental concerns: </a:t>
            </a:r>
            <a:r>
              <a:rPr lang="en-US" dirty="0">
                <a:effectLst/>
                <a:latin typeface="Arial" panose="020B0604020202020204" pitchFamily="34" charset="0"/>
                <a:ea typeface="Calibri" panose="020F0502020204030204" pitchFamily="34" charset="0"/>
                <a:cs typeface="Arial" panose="020B0604020202020204" pitchFamily="34" charset="0"/>
              </a:rPr>
              <a:t>including the adverse effect that cyanobacteria blooms have on recreation and tourism and worries about the timeliness of clean water action in Vermont. </a:t>
            </a:r>
          </a:p>
          <a:p>
            <a:pPr marL="342900" marR="0" lvl="0" indent="-342900">
              <a:lnSpc>
                <a:spcPct val="107000"/>
              </a:lnSpc>
              <a:spcBef>
                <a:spcPts val="1200"/>
              </a:spcBef>
              <a:spcAft>
                <a:spcPts val="1200"/>
              </a:spcAft>
              <a:buFont typeface="Symbol" panose="05050102010706020507" pitchFamily="18" charset="2"/>
              <a:buChar char=""/>
            </a:pPr>
            <a:r>
              <a:rPr lang="en-US" b="1" dirty="0">
                <a:effectLst/>
                <a:latin typeface="Arial" panose="020B0604020202020204" pitchFamily="34" charset="0"/>
                <a:ea typeface="Calibri" panose="020F0502020204030204" pitchFamily="34" charset="0"/>
                <a:cs typeface="Arial" panose="020B0604020202020204" pitchFamily="34" charset="0"/>
              </a:rPr>
              <a:t>Equity considerations:</a:t>
            </a:r>
            <a:r>
              <a:rPr lang="en-US" dirty="0">
                <a:effectLst/>
                <a:latin typeface="Arial" panose="020B0604020202020204" pitchFamily="34" charset="0"/>
                <a:ea typeface="Calibri" panose="020F0502020204030204" pitchFamily="34" charset="0"/>
                <a:cs typeface="Arial" panose="020B0604020202020204" pitchFamily="34" charset="0"/>
              </a:rPr>
              <a:t> like the equal distribution of clean water funds across the state and the negative impact of regulatory requirements on low-income Vermonters. </a:t>
            </a:r>
          </a:p>
          <a:p>
            <a:pPr marL="342900" marR="0" lvl="0" indent="-342900">
              <a:lnSpc>
                <a:spcPct val="107000"/>
              </a:lnSpc>
              <a:spcBef>
                <a:spcPts val="1200"/>
              </a:spcBef>
              <a:spcAft>
                <a:spcPts val="1200"/>
              </a:spcAft>
              <a:buFont typeface="Symbol" panose="05050102010706020507" pitchFamily="18" charset="2"/>
              <a:buChar char=""/>
            </a:pPr>
            <a:r>
              <a:rPr lang="en-US" b="1" dirty="0">
                <a:effectLst/>
                <a:latin typeface="Arial" panose="020B0604020202020204" pitchFamily="34" charset="0"/>
                <a:ea typeface="Calibri" panose="020F0502020204030204" pitchFamily="34" charset="0"/>
                <a:cs typeface="Arial" panose="020B0604020202020204" pitchFamily="34" charset="0"/>
              </a:rPr>
              <a:t>Project implementation: </a:t>
            </a:r>
            <a:r>
              <a:rPr lang="en-US" dirty="0">
                <a:effectLst/>
                <a:latin typeface="Arial" panose="020B0604020202020204" pitchFamily="34" charset="0"/>
                <a:ea typeface="Calibri" panose="020F0502020204030204" pitchFamily="34" charset="0"/>
                <a:cs typeface="Arial" panose="020B0604020202020204" pitchFamily="34" charset="0"/>
              </a:rPr>
              <a:t>Participants commented that they have seen bottlenecks in project completion due to lack of funds and that money should be going toward the best implementation projects. </a:t>
            </a:r>
            <a:r>
              <a:rPr lang="en-US" b="1" dirty="0">
                <a:effectLst/>
                <a:latin typeface="Arial" panose="020B0604020202020204" pitchFamily="34" charset="0"/>
                <a:ea typeface="Calibri" panose="020F0502020204030204" pitchFamily="34" charset="0"/>
                <a:cs typeface="Arial" panose="020B0604020202020204" pitchFamily="34" charset="0"/>
              </a:rPr>
              <a:t> </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1200"/>
              </a:spcBef>
              <a:spcAft>
                <a:spcPts val="1200"/>
              </a:spcAft>
              <a:buFont typeface="Symbol" panose="05050102010706020507" pitchFamily="18" charset="2"/>
              <a:buChar char=""/>
            </a:pPr>
            <a:r>
              <a:rPr lang="en-US" b="1" dirty="0">
                <a:effectLst/>
                <a:latin typeface="Arial" panose="020B0604020202020204" pitchFamily="34" charset="0"/>
                <a:ea typeface="Calibri" panose="020F0502020204030204" pitchFamily="34" charset="0"/>
                <a:cs typeface="Arial" panose="020B0604020202020204" pitchFamily="34" charset="0"/>
              </a:rPr>
              <a:t>Public support: </a:t>
            </a:r>
            <a:r>
              <a:rPr lang="en-US" dirty="0">
                <a:effectLst/>
                <a:latin typeface="Arial" panose="020B0604020202020204" pitchFamily="34" charset="0"/>
                <a:ea typeface="Calibri" panose="020F0502020204030204" pitchFamily="34" charset="0"/>
                <a:cs typeface="Arial" panose="020B0604020202020204" pitchFamily="34" charset="0"/>
              </a:rPr>
              <a:t>Respondents commented that they chose to answer the questionnaire to inform the state of local needs and to show public concern.</a:t>
            </a:r>
            <a:r>
              <a:rPr lang="en-US" b="1" dirty="0">
                <a:effectLst/>
                <a:latin typeface="Arial" panose="020B0604020202020204" pitchFamily="34" charset="0"/>
                <a:ea typeface="Calibri" panose="020F0502020204030204" pitchFamily="34" charset="0"/>
                <a:cs typeface="Arial" panose="020B0604020202020204" pitchFamily="34" charset="0"/>
              </a:rPr>
              <a:t> </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r>
              <a:rPr lang="en-US" b="1" dirty="0">
                <a:effectLst/>
                <a:latin typeface="Arial" panose="020B0604020202020204" pitchFamily="34" charset="0"/>
                <a:ea typeface="Calibri" panose="020F0502020204030204" pitchFamily="34" charset="0"/>
              </a:rPr>
              <a:t>3-acre program/stormwater concerns: </a:t>
            </a:r>
            <a:r>
              <a:rPr lang="en-US" dirty="0">
                <a:effectLst/>
                <a:latin typeface="Arial" panose="020B0604020202020204" pitchFamily="34" charset="0"/>
                <a:ea typeface="Calibri" panose="020F0502020204030204" pitchFamily="34" charset="0"/>
              </a:rPr>
              <a:t>including residents’ inability to pay for new regulatory stormwater infrastructure. </a:t>
            </a:r>
            <a:endParaRPr lang="en-US" dirty="0"/>
          </a:p>
        </p:txBody>
      </p:sp>
    </p:spTree>
    <p:extLst>
      <p:ext uri="{BB962C8B-B14F-4D97-AF65-F5344CB8AC3E}">
        <p14:creationId xmlns:p14="http://schemas.microsoft.com/office/powerpoint/2010/main" val="440000408"/>
      </p:ext>
    </p:extLst>
  </p:cSld>
  <p:clrMapOvr>
    <a:masterClrMapping/>
  </p:clrMapOvr>
  <mc:AlternateContent xmlns:mc="http://schemas.openxmlformats.org/markup-compatibility/2006" xmlns:p14="http://schemas.microsoft.com/office/powerpoint/2010/main">
    <mc:Choice Requires="p14">
      <p:transition spd="slow" p14:dur="2000" advTm="39540"/>
    </mc:Choice>
    <mc:Fallback xmlns="">
      <p:transition spd="slow" advTm="3954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2_Custom Design">
  <a:themeElements>
    <a:clrScheme name="SOV Branded">
      <a:dk1>
        <a:sysClr val="windowText" lastClr="000000"/>
      </a:dk1>
      <a:lt1>
        <a:srgbClr val="FFFFFF"/>
      </a:lt1>
      <a:dk2>
        <a:srgbClr val="00853F"/>
      </a:dk2>
      <a:lt2>
        <a:srgbClr val="FFFFFF"/>
      </a:lt2>
      <a:accent1>
        <a:srgbClr val="00853F"/>
      </a:accent1>
      <a:accent2>
        <a:srgbClr val="F38F1D"/>
      </a:accent2>
      <a:accent3>
        <a:srgbClr val="9BBB59"/>
      </a:accent3>
      <a:accent4>
        <a:srgbClr val="8064A2"/>
      </a:accent4>
      <a:accent5>
        <a:srgbClr val="4BACC6"/>
      </a:accent5>
      <a:accent6>
        <a:srgbClr val="F79646"/>
      </a:accent6>
      <a:hlink>
        <a:srgbClr val="0000FF"/>
      </a:hlink>
      <a:folHlink>
        <a:srgbClr val="800080"/>
      </a:folHlink>
    </a:clrScheme>
    <a:fontScheme name="SOV Branded">
      <a:majorFont>
        <a:latin typeface="Franklin Gothic Book"/>
        <a:ea typeface=""/>
        <a:cs typeface=""/>
      </a:majorFont>
      <a:minorFont>
        <a:latin typeface="Palatino Linotyp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db3d3244-e5e7-4a31-b9df-08b1f503a368">
      <Terms xmlns="http://schemas.microsoft.com/office/infopath/2007/PartnerControls"/>
    </lcf76f155ced4ddcb4097134ff3c332f>
    <TaxCatchAll xmlns="4142927c-b1be-49c0-a6d0-61386bd37912"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2804257CDE8B24799A148E9CB3A940A" ma:contentTypeVersion="16" ma:contentTypeDescription="Create a new document." ma:contentTypeScope="" ma:versionID="453567ac1f716289662b5e337fba6b9c">
  <xsd:schema xmlns:xsd="http://www.w3.org/2001/XMLSchema" xmlns:xs="http://www.w3.org/2001/XMLSchema" xmlns:p="http://schemas.microsoft.com/office/2006/metadata/properties" xmlns:ns2="db3d3244-e5e7-4a31-b9df-08b1f503a368" xmlns:ns3="4142927c-b1be-49c0-a6d0-61386bd37912" targetNamespace="http://schemas.microsoft.com/office/2006/metadata/properties" ma:root="true" ma:fieldsID="849ca4b6349d64c1427b9889ee18ef6c" ns2:_="" ns3:_="">
    <xsd:import namespace="db3d3244-e5e7-4a31-b9df-08b1f503a368"/>
    <xsd:import namespace="4142927c-b1be-49c0-a6d0-61386bd3791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b3d3244-e5e7-4a31-b9df-08b1f503a36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0b405ef0-1b2e-414d-886f-c62305e7680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142927c-b1be-49c0-a6d0-61386bd3791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89ccf0a1-990a-4e22-94b7-f587a6b4dd44}" ma:internalName="TaxCatchAll" ma:showField="CatchAllData" ma:web="4142927c-b1be-49c0-a6d0-61386bd3791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B31EEF6-1191-44C1-B455-955AD8CA5177}">
  <ds:schemaRefs>
    <ds:schemaRef ds:uri="http://schemas.microsoft.com/sharepoint/v3/contenttype/forms"/>
  </ds:schemaRefs>
</ds:datastoreItem>
</file>

<file path=customXml/itemProps2.xml><?xml version="1.0" encoding="utf-8"?>
<ds:datastoreItem xmlns:ds="http://schemas.openxmlformats.org/officeDocument/2006/customXml" ds:itemID="{AEF55019-16C8-445A-83E0-6B4046169BE8}">
  <ds:schemaRefs>
    <ds:schemaRef ds:uri="http://schemas.microsoft.com/office/2006/metadata/properties"/>
    <ds:schemaRef ds:uri="http://schemas.microsoft.com/office/infopath/2007/PartnerControls"/>
    <ds:schemaRef ds:uri="db3d3244-e5e7-4a31-b9df-08b1f503a368"/>
    <ds:schemaRef ds:uri="4142927c-b1be-49c0-a6d0-61386bd37912"/>
  </ds:schemaRefs>
</ds:datastoreItem>
</file>

<file path=customXml/itemProps3.xml><?xml version="1.0" encoding="utf-8"?>
<ds:datastoreItem xmlns:ds="http://schemas.openxmlformats.org/officeDocument/2006/customXml" ds:itemID="{41D82FD8-8F37-42DC-8FCF-72522CFABE3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b3d3244-e5e7-4a31-b9df-08b1f503a368"/>
    <ds:schemaRef ds:uri="4142927c-b1be-49c0-a6d0-61386bd3791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245</TotalTime>
  <Words>825</Words>
  <Application>Microsoft Office PowerPoint</Application>
  <PresentationFormat>Widescreen</PresentationFormat>
  <Paragraphs>64</Paragraphs>
  <Slides>4</Slides>
  <Notes>4</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4</vt:i4>
      </vt:variant>
    </vt:vector>
  </HeadingPairs>
  <TitlesOfParts>
    <vt:vector size="14" baseType="lpstr">
      <vt:lpstr>Aptos</vt:lpstr>
      <vt:lpstr>Aptos Display</vt:lpstr>
      <vt:lpstr>Arial</vt:lpstr>
      <vt:lpstr>Calibri</vt:lpstr>
      <vt:lpstr>Franklin Gothic Book</vt:lpstr>
      <vt:lpstr>Franklin Gothic Medium Cond</vt:lpstr>
      <vt:lpstr>Palatino Linotype</vt:lpstr>
      <vt:lpstr>Symbol</vt:lpstr>
      <vt:lpstr>Office Theme</vt:lpstr>
      <vt:lpstr>2_Custom Design</vt:lpstr>
      <vt:lpstr>Engaging the Public in the Budget Process</vt:lpstr>
      <vt:lpstr>SFY 2026 Communications Improvements</vt:lpstr>
      <vt:lpstr>PowerPoint Presentation</vt:lpstr>
      <vt:lpstr>Why questionnaire respondents chose to participate in the process: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Miller, Colleen</dc:creator>
  <cp:lastModifiedBy>Miller, Colleen</cp:lastModifiedBy>
  <cp:revision>1</cp:revision>
  <dcterms:created xsi:type="dcterms:W3CDTF">2024-12-02T14:04:01Z</dcterms:created>
  <dcterms:modified xsi:type="dcterms:W3CDTF">2024-12-02T18:50:33Z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0x010100B2804257CDE8B24799A148E9CB3A940A</vt:lpwstr>
  </property>
  <property fmtid="{D5CDD505-2E9C-101B-9397-08002B2CF9AE}" pid="3" name="MediaServiceImageTags">
    <vt:lpwstr/>
  </property>
</Properties>
</file>