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6" r:id="rId4"/>
    <p:sldId id="257" r:id="rId5"/>
    <p:sldId id="259" r:id="rId6"/>
    <p:sldId id="262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laczyk, Amy" initials="PA" lastIdx="2" clrIdx="0">
    <p:extLst>
      <p:ext uri="{19B8F6BF-5375-455C-9EA6-DF929625EA0E}">
        <p15:presenceInfo xmlns:p15="http://schemas.microsoft.com/office/powerpoint/2012/main" userId="S::Amy.Polaczyk@vermont.gov::a870de9c-397b-456e-91f3-47227c8f7e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EFEC42-D5BE-48DD-9E2F-8320E7CF5A1A}" v="24" dt="2021-03-09T20:50:44.9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88ABC-16F7-434D-9440-35245BDA5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69B68A-6B72-4038-B029-A6168B691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5B37C-D212-40B9-882D-E28AED80A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AAB8-F0FC-4880-A275-01453FD5F434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C6334-FC93-42F7-98B9-E7E7E8843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DF5C0-EDDB-4768-A858-2BBB7FB21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6B7E-C68D-4E8D-ACF6-331E5C7E3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16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F4C98-E250-4C91-9773-C94E35585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751834-C9D4-4CFA-90A7-70C536FFA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AB5F-2355-4E21-8B9D-9315E1064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AAB8-F0FC-4880-A275-01453FD5F434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AAB9C-3E05-432C-AB1A-B9D692793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1B68C-D0EC-48F7-ACDF-E107E4452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6B7E-C68D-4E8D-ACF6-331E5C7E3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5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7F5EFE-E50C-437E-8BC8-2E397AF6FD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BC229D-8DD5-4A4F-9467-6DC5E1E1D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E5727-9A18-4487-ABE5-A19448579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AAB8-F0FC-4880-A275-01453FD5F434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AD659-5A5B-44B9-ADEB-1F47BE273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FBF0E-1685-4F88-A535-70181BC00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6B7E-C68D-4E8D-ACF6-331E5C7E3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5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5FA55-A69F-47CB-84DC-676CF3D0A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31DDE-FE08-45A9-B778-F6AF777C4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2A1A7-840E-42FF-BAB8-B7C34262E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AAB8-F0FC-4880-A275-01453FD5F434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39906-F204-49FC-9517-3235CA733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D8CAA-9D9D-4C38-89AE-BE623A042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6B7E-C68D-4E8D-ACF6-331E5C7E3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7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8DF58-D0E6-4849-91A6-8ABD16492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F23B45-846F-4244-BC1F-040349AB8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8A4D-32F1-4155-96F2-3C215A1AB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AAB8-F0FC-4880-A275-01453FD5F434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82C36-1C7E-4635-95C2-8033C4BA7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53A16-1B14-4F35-A566-9C96BB5BE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6B7E-C68D-4E8D-ACF6-331E5C7E3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31B4F-ABA4-46D7-AE82-CD5D81EDA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9BFEE-38FA-439C-BB1F-1CE8DBAF95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BB9F7-54A4-4889-9DFC-D2F536873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EF636-E68B-40EC-9908-D2F4C03A6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AAB8-F0FC-4880-A275-01453FD5F434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9A788-7D8E-4107-B8EF-FE6260467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78F73B-3B8E-49EE-A5C0-4D514A900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6B7E-C68D-4E8D-ACF6-331E5C7E3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3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9A79B-CFA8-470A-B3DB-844E928E6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315D0-D9C9-4147-976C-38CFACCBB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B133FB-483A-4B57-A188-7D07D7FB5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69F7DE-7435-4E0D-ACA9-8E4C0ECAAA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83FB6D-FC14-49E4-95D0-603E62F6A9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56D862-FDF1-400D-8EEB-0ABBBD2EA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AAB8-F0FC-4880-A275-01453FD5F434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E84EAF-E39F-44D5-82A2-EA13EB5A1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81088-77D2-4278-8730-3FB151D15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6B7E-C68D-4E8D-ACF6-331E5C7E3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37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7F26D-C6FD-442F-98F5-97FF18285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E29642-1C30-4AF1-B067-3EA464744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AAB8-F0FC-4880-A275-01453FD5F434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377571-76F4-4BF4-A9EC-0D1B92BC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E3407-865D-4217-B6E3-4D0E1F2C7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6B7E-C68D-4E8D-ACF6-331E5C7E3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2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7048E5-063B-4059-84E1-50FC24156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AAB8-F0FC-4880-A275-01453FD5F434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D05A60-7524-4E56-BC15-9C33CC285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92D73-8155-4584-B007-88654B289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6B7E-C68D-4E8D-ACF6-331E5C7E3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64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75A72-76CE-4203-BF71-BAAA15690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A93B3-88B3-443E-BD69-3D2153D89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84907-E96D-436B-89D2-D5620B762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2758E-4950-4FDD-9A3C-EB1676C94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AAB8-F0FC-4880-A275-01453FD5F434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41631B-C264-4734-8FBD-B3E2B80AD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16E375-D701-4B1F-98C1-64C29130C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6B7E-C68D-4E8D-ACF6-331E5C7E3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16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48FB-E204-413C-A82B-9E5132D93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B355F6-1567-4FB1-B881-E43C80E824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9AF7A4-11E3-4CAB-A4FE-737531665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F520F9-C166-4A41-B754-7EEC50EB1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AAB8-F0FC-4880-A275-01453FD5F434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77EA4C-A096-4DB6-BEB9-E82F26477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9D486-B6E1-451C-8D70-4B98E1FB2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6B7E-C68D-4E8D-ACF6-331E5C7E3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9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commons.wikimedia.org/wiki/File:Wastewater_bubbling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3E7AC0-C500-48A2-87C2-CBBFDEAF9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0FB44-AE0D-4C99-9841-BC8D830DC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02171-C466-4034-9040-45ABE467EF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AAAB8-F0FC-4880-A275-01453FD5F434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F2070-4B4E-4AE3-B590-C0470D2DE1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A4F71-8239-4B7A-907D-098AA9FBE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36B7E-C68D-4E8D-ACF6-331E5C7E3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7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ec.vermont.gov/watershed/wastewater/rulemakin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my.polaczyk@vermont.gov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amy.polaczyk@vermont.gov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C0356E-C240-4D2C-BBBA-A28F6392B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823" y="465416"/>
            <a:ext cx="11150353" cy="2387600"/>
          </a:xfrm>
        </p:spPr>
        <p:txBody>
          <a:bodyPr>
            <a:normAutofit fontScale="90000"/>
          </a:bodyPr>
          <a:lstStyle/>
          <a:p>
            <a:r>
              <a:rPr lang="en-US" sz="6000" b="1">
                <a:effectLst/>
                <a:latin typeface="Lato"/>
                <a:ea typeface="Calibri" panose="020F0502020204030204" pitchFamily="34" charset="0"/>
                <a:cs typeface="Arial" panose="020B0604020202020204" pitchFamily="34" charset="0"/>
              </a:rPr>
              <a:t>Public Hearing on the  Amendment of Ch. 4 Pollution Abatement Facility Operator Rule </a:t>
            </a:r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2E40F16-02DC-404B-AB28-EA8EFA77E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4100" y="2853017"/>
            <a:ext cx="9144000" cy="3539568"/>
          </a:xfrm>
        </p:spPr>
        <p:txBody>
          <a:bodyPr>
            <a:normAutofit fontScale="85000" lnSpcReduction="20000"/>
          </a:bodyPr>
          <a:lstStyle/>
          <a:p>
            <a:endParaRPr lang="en-US">
              <a:latin typeface="Lato"/>
            </a:endParaRPr>
          </a:p>
          <a:p>
            <a:r>
              <a:rPr lang="en-US">
                <a:latin typeface="Lato"/>
              </a:rPr>
              <a:t>March 9, 2021</a:t>
            </a:r>
          </a:p>
          <a:p>
            <a:r>
              <a:rPr lang="en-US">
                <a:latin typeface="Lato"/>
              </a:rPr>
              <a:t>4-6pm</a:t>
            </a:r>
          </a:p>
          <a:p>
            <a:endParaRPr lang="en-US">
              <a:latin typeface="Lato"/>
            </a:endParaRPr>
          </a:p>
          <a:p>
            <a:r>
              <a:rPr lang="en-US">
                <a:latin typeface="Lato"/>
              </a:rPr>
              <a:t>David Domenico</a:t>
            </a:r>
          </a:p>
          <a:p>
            <a:r>
              <a:rPr lang="en-US">
                <a:latin typeface="Lato"/>
              </a:rPr>
              <a:t>Katelyn Ellermann</a:t>
            </a:r>
          </a:p>
          <a:p>
            <a:r>
              <a:rPr lang="en-US">
                <a:latin typeface="Lato"/>
              </a:rPr>
              <a:t>Bryan Harrington</a:t>
            </a:r>
          </a:p>
          <a:p>
            <a:r>
              <a:rPr lang="en-US">
                <a:latin typeface="Lato"/>
              </a:rPr>
              <a:t>Amy Polaczyk</a:t>
            </a:r>
          </a:p>
          <a:p>
            <a:endParaRPr lang="en-US">
              <a:latin typeface="Lato"/>
            </a:endParaRPr>
          </a:p>
          <a:p>
            <a:r>
              <a:rPr lang="en-US">
                <a:latin typeface="Lato"/>
                <a:hlinkClick r:id="rId2"/>
              </a:rPr>
              <a:t>https://dec.vermont.gov/watershed/wastewater/rulemaking</a:t>
            </a:r>
            <a:endParaRPr lang="en-US">
              <a:latin typeface="Lato"/>
            </a:endParaRPr>
          </a:p>
          <a:p>
            <a:endParaRPr lang="en-US"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209515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84B52-E7CA-4B28-8C45-C7EF63CD0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5807"/>
          </a:xfrm>
        </p:spPr>
        <p:txBody>
          <a:bodyPr>
            <a:normAutofit fontScale="90000"/>
          </a:bodyPr>
          <a:lstStyle/>
          <a:p>
            <a:r>
              <a:rPr lang="en-US" b="1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A06A0-FF2A-4AAC-B99C-012F39F750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287" y="1216241"/>
            <a:ext cx="11958222" cy="4960722"/>
          </a:xfrm>
        </p:spPr>
        <p:txBody>
          <a:bodyPr>
            <a:normAutofit/>
          </a:bodyPr>
          <a:lstStyle/>
          <a:p>
            <a:r>
              <a:rPr lang="en-US" sz="2400">
                <a:latin typeface="Lato"/>
              </a:rPr>
              <a:t>Welcome and Rule Making Overview</a:t>
            </a:r>
          </a:p>
          <a:p>
            <a:pPr lvl="1"/>
            <a:r>
              <a:rPr lang="en-US" sz="2000">
                <a:latin typeface="Lato"/>
              </a:rPr>
              <a:t>Katelyn Ellermann, DEC </a:t>
            </a:r>
            <a:r>
              <a:rPr lang="en-US" sz="2000">
                <a:latin typeface="Lato"/>
                <a:cs typeface="Arial" panose="020B0604020202020204" pitchFamily="34" charset="0"/>
              </a:rPr>
              <a:t>Associate General Counsel </a:t>
            </a:r>
          </a:p>
          <a:p>
            <a:pPr lvl="1"/>
            <a:endParaRPr lang="en-US" sz="1600">
              <a:latin typeface="Lato"/>
              <a:cs typeface="Calibri" panose="020F0502020204030204" pitchFamily="34" charset="0"/>
            </a:endParaRPr>
          </a:p>
          <a:p>
            <a:r>
              <a:rPr lang="en-US" sz="2400">
                <a:effectLst/>
                <a:latin typeface="Lato"/>
                <a:ea typeface="Calibri" panose="020F0502020204030204" pitchFamily="34" charset="0"/>
                <a:cs typeface="Arial" panose="020B0604020202020204" pitchFamily="34" charset="0"/>
              </a:rPr>
              <a:t>Overview of Amendment of Ch. 4 Pollution Abatement Facility Operator Rule </a:t>
            </a:r>
          </a:p>
          <a:p>
            <a:pPr lvl="1"/>
            <a:r>
              <a:rPr lang="en-US" sz="2000">
                <a:latin typeface="Lato"/>
                <a:cs typeface="Arial" panose="020B0604020202020204" pitchFamily="34" charset="0"/>
              </a:rPr>
              <a:t>Amy Polaczyk, Wastewater Program Manager</a:t>
            </a:r>
          </a:p>
          <a:p>
            <a:pPr marL="457200" lvl="1" indent="0">
              <a:buNone/>
            </a:pPr>
            <a:endParaRPr lang="en-US" sz="2000">
              <a:latin typeface="Lato"/>
              <a:cs typeface="Arial" panose="020B0604020202020204" pitchFamily="34" charset="0"/>
            </a:endParaRPr>
          </a:p>
          <a:p>
            <a:r>
              <a:rPr lang="en-US" sz="2400">
                <a:latin typeface="Lato"/>
                <a:cs typeface="Arial" panose="020B0604020202020204" pitchFamily="34" charset="0"/>
              </a:rPr>
              <a:t>Questions and Comments</a:t>
            </a:r>
          </a:p>
          <a:p>
            <a:pPr lvl="1"/>
            <a:r>
              <a:rPr lang="en-US" sz="2000">
                <a:latin typeface="Lato"/>
              </a:rPr>
              <a:t>This session is being recorded. Please state your name and affiliation when commenting or posing questions.</a:t>
            </a:r>
          </a:p>
          <a:p>
            <a:endParaRPr lang="en-US" sz="2400">
              <a:latin typeface="Lato"/>
              <a:cs typeface="Arial" panose="020B0604020202020204" pitchFamily="34" charset="0"/>
            </a:endParaRPr>
          </a:p>
          <a:p>
            <a:r>
              <a:rPr lang="en-US"/>
              <a:t>DEADLINE FOR COMMENTS IS MARCH 23, 2021</a:t>
            </a:r>
          </a:p>
          <a:p>
            <a:pPr lvl="1"/>
            <a:r>
              <a:rPr lang="en-US" sz="2000">
                <a:solidFill>
                  <a:srgbClr val="333333"/>
                </a:solidFill>
                <a:latin typeface="Lato"/>
              </a:rPr>
              <a:t>Submit comments to </a:t>
            </a:r>
            <a:r>
              <a:rPr lang="en-US" sz="2000">
                <a:solidFill>
                  <a:srgbClr val="333333"/>
                </a:solidFill>
                <a:latin typeface="Lato"/>
                <a:hlinkClick r:id="rId2"/>
              </a:rPr>
              <a:t>amy.polaczyk@vermont.gov</a:t>
            </a:r>
            <a:endParaRPr lang="en-US" sz="2000">
              <a:solidFill>
                <a:srgbClr val="333333"/>
              </a:solidFill>
              <a:latin typeface="Lato"/>
            </a:endParaRPr>
          </a:p>
          <a:p>
            <a:pPr lvl="1"/>
            <a:endParaRPr lang="en-US" sz="2000"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582976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0FC18F-30BF-4B5D-B9C3-B23FE102C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795"/>
            <a:ext cx="10515600" cy="4921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b="1">
                <a:effectLst/>
                <a:latin typeface="Lato"/>
                <a:ea typeface="Calibri" panose="020F0502020204030204" pitchFamily="34" charset="0"/>
                <a:cs typeface="Arial" panose="020B0604020202020204" pitchFamily="34" charset="0"/>
              </a:rPr>
              <a:t>Amendment of Ch. 4 Pollution Abatement Facility Operator Rule </a:t>
            </a:r>
            <a:endParaRPr lang="en-US" b="1">
              <a:latin typeface="Lato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4214CC-5976-4F47-8D88-50937AEF3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4825" y="857250"/>
            <a:ext cx="5181600" cy="600075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4300">
                <a:latin typeface="Lato"/>
                <a:cs typeface="Arial" panose="020B0604020202020204" pitchFamily="34" charset="0"/>
              </a:rPr>
              <a:t>First Operator Rule -  1974 </a:t>
            </a:r>
          </a:p>
          <a:p>
            <a:pPr lvl="1">
              <a:lnSpc>
                <a:spcPct val="120000"/>
              </a:lnSpc>
            </a:pPr>
            <a:r>
              <a:rPr lang="en-US" sz="4300">
                <a:latin typeface="Lato"/>
                <a:cs typeface="Arial" panose="020B0604020202020204" pitchFamily="34" charset="0"/>
              </a:rPr>
              <a:t>Established the minimum experience required to be a wastewater treatment facility operator, grades and types of operator certifications, education requirements over a license period, and brief criteria to determine the class of a domestic or industrial wastewater treatment facility. </a:t>
            </a:r>
          </a:p>
          <a:p>
            <a:pPr lvl="1">
              <a:lnSpc>
                <a:spcPct val="120000"/>
              </a:lnSpc>
            </a:pPr>
            <a:r>
              <a:rPr lang="en-US" sz="4300">
                <a:latin typeface="Lato"/>
                <a:cs typeface="Arial" panose="020B0604020202020204" pitchFamily="34" charset="0"/>
              </a:rPr>
              <a:t>Updated 1985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4300">
              <a:latin typeface="Lato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300">
                <a:latin typeface="Lato"/>
                <a:cs typeface="Arial" panose="020B0604020202020204" pitchFamily="34" charset="0"/>
              </a:rPr>
              <a:t>2014</a:t>
            </a:r>
          </a:p>
          <a:p>
            <a:pPr lvl="1">
              <a:lnSpc>
                <a:spcPct val="120000"/>
              </a:lnSpc>
            </a:pPr>
            <a:r>
              <a:rPr lang="en-US" sz="4300">
                <a:effectLst/>
                <a:latin typeface="Lato"/>
                <a:ea typeface="Calibri" panose="020F0502020204030204" pitchFamily="34" charset="0"/>
                <a:cs typeface="Arial" panose="020B0604020202020204" pitchFamily="34" charset="0"/>
              </a:rPr>
              <a:t>Incorporated stakeholder involvement</a:t>
            </a:r>
          </a:p>
          <a:p>
            <a:pPr lvl="1">
              <a:lnSpc>
                <a:spcPct val="120000"/>
              </a:lnSpc>
            </a:pPr>
            <a:r>
              <a:rPr lang="en-US" sz="4300">
                <a:effectLst/>
                <a:latin typeface="Lato"/>
                <a:ea typeface="Calibri" panose="020F0502020204030204" pitchFamily="34" charset="0"/>
                <a:cs typeface="Arial" panose="020B0604020202020204" pitchFamily="34" charset="0"/>
              </a:rPr>
              <a:t>Classification Rating system that allocated points for specific treatment processes added.  All aspects of the wastewater treatment facility are scored, with the total points corresponding to a facility class.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4300">
              <a:effectLst/>
              <a:latin typeface="Lato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300">
                <a:latin typeface="Lato"/>
                <a:cs typeface="Arial" panose="020B0604020202020204" pitchFamily="34" charset="0"/>
              </a:rPr>
              <a:t>January 2017</a:t>
            </a:r>
          </a:p>
          <a:p>
            <a:pPr lvl="1">
              <a:lnSpc>
                <a:spcPct val="120000"/>
              </a:lnSpc>
            </a:pPr>
            <a:r>
              <a:rPr lang="en-US" sz="4300">
                <a:effectLst/>
                <a:latin typeface="Lato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300">
                <a:latin typeface="Lato"/>
                <a:cs typeface="Arial" panose="020B0604020202020204" pitchFamily="34" charset="0"/>
              </a:rPr>
              <a:t>The Legislature designated the Secretary of State’s Office of Professional Regulation (OPR) as the authority for licensing “pollution abatement facility” operators in Vermont.  26 V.S.A., Chapter 99. </a:t>
            </a:r>
          </a:p>
          <a:p>
            <a:pPr lvl="1">
              <a:lnSpc>
                <a:spcPct val="120000"/>
              </a:lnSpc>
            </a:pPr>
            <a:r>
              <a:rPr lang="en-US" sz="4300">
                <a:latin typeface="Lato"/>
                <a:cs typeface="Arial" panose="020B0604020202020204" pitchFamily="34" charset="0"/>
              </a:rPr>
              <a:t>Rule under revision since late 2016</a:t>
            </a:r>
            <a:endParaRPr lang="en-US" sz="1800">
              <a:latin typeface="Lato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2BA5ED5-5289-4A8A-8828-1496F01B4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3020" y="866424"/>
            <a:ext cx="5181600" cy="4351338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4300">
                <a:latin typeface="Lato"/>
                <a:cs typeface="Arial" panose="020B0604020202020204" pitchFamily="34" charset="0"/>
              </a:rPr>
              <a:t>Number of facilities affected:</a:t>
            </a:r>
          </a:p>
          <a:p>
            <a:pPr marL="0" indent="0">
              <a:lnSpc>
                <a:spcPct val="120000"/>
              </a:lnSpc>
              <a:buNone/>
            </a:pPr>
            <a:endParaRPr lang="en-US" sz="4300">
              <a:latin typeface="Lato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4300">
                <a:latin typeface="Lato"/>
                <a:cs typeface="Arial" panose="020B0604020202020204" pitchFamily="34" charset="0"/>
              </a:rPr>
              <a:t>25 Under jurisdiction of the Indirect Discharge Program. </a:t>
            </a:r>
          </a:p>
          <a:p>
            <a:pPr lvl="2">
              <a:lnSpc>
                <a:spcPct val="120000"/>
              </a:lnSpc>
            </a:pPr>
            <a:r>
              <a:rPr lang="en-US" sz="4300">
                <a:latin typeface="Lato"/>
                <a:cs typeface="Arial" panose="020B0604020202020204" pitchFamily="34" charset="0"/>
              </a:rPr>
              <a:t>Of these 8 facilities employ operators on a full-time basis.  </a:t>
            </a:r>
          </a:p>
          <a:p>
            <a:pPr lvl="2">
              <a:lnSpc>
                <a:spcPct val="120000"/>
              </a:lnSpc>
            </a:pPr>
            <a:r>
              <a:rPr lang="en-US" sz="4300">
                <a:latin typeface="Lato"/>
                <a:cs typeface="Arial" panose="020B0604020202020204" pitchFamily="34" charset="0"/>
              </a:rPr>
              <a:t>The rest are part-time or contract basis.  </a:t>
            </a:r>
          </a:p>
          <a:p>
            <a:pPr lvl="1">
              <a:lnSpc>
                <a:spcPct val="120000"/>
              </a:lnSpc>
            </a:pPr>
            <a:endParaRPr lang="en-US" sz="4300">
              <a:latin typeface="Lato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4300">
                <a:latin typeface="Lato"/>
                <a:cs typeface="Arial" panose="020B0604020202020204" pitchFamily="34" charset="0"/>
              </a:rPr>
              <a:t>Under jurisdiction of Wastewater Management Program: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14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52A2711-E89E-4151-9F16-A1E61BD178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269217"/>
              </p:ext>
            </p:extLst>
          </p:nvPr>
        </p:nvGraphicFramePr>
        <p:xfrm>
          <a:off x="8079078" y="3501834"/>
          <a:ext cx="2707291" cy="2880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6876">
                  <a:extLst>
                    <a:ext uri="{9D8B030D-6E8A-4147-A177-3AD203B41FA5}">
                      <a16:colId xmlns:a16="http://schemas.microsoft.com/office/drawing/2014/main" val="3144789695"/>
                    </a:ext>
                  </a:extLst>
                </a:gridCol>
                <a:gridCol w="550415">
                  <a:extLst>
                    <a:ext uri="{9D8B030D-6E8A-4147-A177-3AD203B41FA5}">
                      <a16:colId xmlns:a16="http://schemas.microsoft.com/office/drawing/2014/main" val="215043861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Domestic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26972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Industrial Dairy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76840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Industrial Metals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4673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Domestic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62300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Industrial Dairy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77714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Industrial Metals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89907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Industrial Paper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58715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Domestic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9193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Domestic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9378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Industrial Dairy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99629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Industrial Paper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84162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Domestic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9069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Required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7106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 Total</a:t>
                      </a:r>
                      <a:endParaRPr lang="en-US" sz="13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</a:t>
                      </a:r>
                      <a:endParaRPr lang="en-US" sz="13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4511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842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5367F-08DD-4BC9-B558-B0562C682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41" y="305456"/>
            <a:ext cx="11567604" cy="6389258"/>
          </a:xfrm>
          <a:noFill/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b="1">
                <a:latin typeface="Lato"/>
                <a:cs typeface="Arial" panose="020B0604020202020204" pitchFamily="34" charset="0"/>
              </a:rPr>
              <a:t>Notable changes in proposed amendment:</a:t>
            </a:r>
          </a:p>
          <a:p>
            <a:pPr marL="0" indent="0">
              <a:buNone/>
            </a:pPr>
            <a:endParaRPr lang="en-US">
              <a:latin typeface="Lato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>
                <a:latin typeface="Lato"/>
                <a:cs typeface="Arial" panose="020B0604020202020204" pitchFamily="34" charset="0"/>
              </a:rPr>
              <a:t>Removed the DEC licensing framework.</a:t>
            </a:r>
          </a:p>
          <a:p>
            <a:pPr marL="457200" lvl="1" indent="0">
              <a:buNone/>
            </a:pPr>
            <a:endParaRPr lang="en-US" sz="1800">
              <a:latin typeface="Lato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800">
                <a:latin typeface="Lato"/>
                <a:cs typeface="Arial" panose="020B0604020202020204" pitchFamily="34" charset="0"/>
              </a:rPr>
              <a:t>Provides additional guidelines for adequate facility staffing. The Wastewater Program believes this is a necessary addition based on recent experience with facilities reducing staff due to budgetary constraints.  </a:t>
            </a:r>
          </a:p>
          <a:p>
            <a:pPr lvl="2">
              <a:lnSpc>
                <a:spcPct val="12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600" i="1">
                <a:latin typeface="Lato"/>
              </a:rPr>
              <a:t>Absent a different recommendation by the Department, facility owners should refer to the New England Interstate Water Pollution Control Commission (NEIWPCC) publication “The Northeast Guide for Estimating Staffing at Publicly and Privately-Owned Wastewater Treatment Plants,” as it may from time to time be modified or retitled, in determining adequate staffing levels.</a:t>
            </a:r>
          </a:p>
          <a:p>
            <a:pPr lvl="1">
              <a:lnSpc>
                <a:spcPct val="12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800">
                <a:latin typeface="Lato"/>
                <a:cs typeface="Arial" panose="020B0604020202020204" pitchFamily="34" charset="0"/>
              </a:rPr>
              <a:t>Specifies expectations of Part-time coverage by a chief operator for wastewater treatment facilities. </a:t>
            </a:r>
          </a:p>
          <a:p>
            <a:pPr lvl="2">
              <a:lnSpc>
                <a:spcPct val="12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700" i="1">
                <a:latin typeface="Lato"/>
              </a:rPr>
              <a:t>Chief operator must be on-site at the wastewater treatment facility a minimum of 8 hours per week and available to make day-to-day process decisions and respond to emergencies. </a:t>
            </a:r>
          </a:p>
          <a:p>
            <a:pPr lvl="2">
              <a:lnSpc>
                <a:spcPct val="12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700" i="1">
                <a:latin typeface="Lato"/>
              </a:rPr>
              <a:t>The Department may require a chief operator to be on-site for more than 8 hours per week, based on the type, complexity, or permitted flow of the facility, or as otherwise determined by the Department based on the facility’s needs. </a:t>
            </a:r>
          </a:p>
          <a:p>
            <a:pPr lvl="2">
              <a:lnSpc>
                <a:spcPct val="12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700" i="1">
                <a:latin typeface="Lato"/>
              </a:rPr>
              <a:t> If the wastewater treatment facility is not normally staffed full time, the chief operator must be on-site a minimum of 4 hours per week and available to make day-to-day process decisions and respond to emergencies. </a:t>
            </a:r>
          </a:p>
          <a:p>
            <a:pPr lvl="1">
              <a:lnSpc>
                <a:spcPct val="12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US" sz="2000" i="1">
              <a:latin typeface="Lato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US" sz="1800">
              <a:latin typeface="Lato"/>
              <a:cs typeface="Arial" panose="020B0604020202020204" pitchFamily="34" charset="0"/>
            </a:endParaRPr>
          </a:p>
          <a:p>
            <a:endParaRPr lang="en-US">
              <a:latin typeface="Lat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226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65B2A-2223-44FA-AF4F-3C35F1572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86" y="370889"/>
            <a:ext cx="10515600" cy="620296"/>
          </a:xfrm>
        </p:spPr>
        <p:txBody>
          <a:bodyPr>
            <a:noAutofit/>
          </a:bodyPr>
          <a:lstStyle/>
          <a:p>
            <a:r>
              <a:rPr lang="en-US" sz="2600" b="1">
                <a:latin typeface="Lato"/>
                <a:cs typeface="Arial" panose="020B0604020202020204" pitchFamily="34" charset="0"/>
              </a:rPr>
              <a:t>Notable changes in proposed amendment (continued):</a:t>
            </a:r>
            <a:br>
              <a:rPr lang="en-US" sz="2600" b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6F269-BA89-4AB4-BA72-B248E9E52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54" y="813570"/>
            <a:ext cx="10515600" cy="6044429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2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200">
                <a:latin typeface="Lato"/>
                <a:cs typeface="Arial" panose="020B0604020202020204" pitchFamily="34" charset="0"/>
              </a:rPr>
              <a:t>Recognition</a:t>
            </a:r>
            <a:r>
              <a:rPr lang="en-US" sz="2200">
                <a:latin typeface="Lato"/>
                <a:cs typeface="Arial"/>
              </a:rPr>
              <a:t> that in specified circumstances with written DEC approval, an industrial dairy or metal facility may employ a domestic-licensed operator rather than an industrial-licensed operator.</a:t>
            </a:r>
          </a:p>
          <a:p>
            <a:pPr lvl="1">
              <a:lnSpc>
                <a:spcPct val="12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200">
                <a:latin typeface="Lato"/>
                <a:cs typeface="Arial" panose="020B0604020202020204" pitchFamily="34" charset="0"/>
              </a:rPr>
              <a:t>Update to the facility classification tables. These are not expected to make a difference in classification of currently regulated facilities.</a:t>
            </a:r>
            <a:endParaRPr lang="en-US" sz="1800">
              <a:latin typeface="Lato"/>
              <a:cs typeface="Arial" panose="020B0604020202020204" pitchFamily="34" charset="0"/>
            </a:endParaRPr>
          </a:p>
          <a:p>
            <a:pPr lvl="2">
              <a:lnSpc>
                <a:spcPct val="12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800">
                <a:latin typeface="Lato"/>
                <a:cs typeface="Arial" panose="020B0604020202020204" pitchFamily="34" charset="0"/>
              </a:rPr>
              <a:t>Increase of points needed to require a Grade I operator at Industrial Dairy and Industrial Metal facilities from 0 to 10, codifying current DEC practice.</a:t>
            </a:r>
          </a:p>
          <a:p>
            <a:pPr lvl="3">
              <a:lnSpc>
                <a:spcPct val="12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600">
                <a:latin typeface="Lato"/>
                <a:cs typeface="Arial" panose="020B0604020202020204" pitchFamily="34" charset="0"/>
              </a:rPr>
              <a:t>Recognition that on a case-by-case basis, DEC may make a permitting determination that a low-tech industrial facility does not require a licensed operator. The Wastewater Program does not believe a licensed operator is required where facilities that do not treat process wastewater. </a:t>
            </a:r>
          </a:p>
          <a:p>
            <a:pPr lvl="2">
              <a:lnSpc>
                <a:spcPct val="12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800">
                <a:latin typeface="Lato"/>
                <a:cs typeface="Arial" panose="020B0604020202020204" pitchFamily="34" charset="0"/>
              </a:rPr>
              <a:t>Added Metals </a:t>
            </a:r>
            <a:r>
              <a:rPr lang="en-US" sz="1800" err="1">
                <a:latin typeface="Lato"/>
                <a:cs typeface="Arial" panose="020B0604020202020204" pitchFamily="34" charset="0"/>
              </a:rPr>
              <a:t>Precip</a:t>
            </a:r>
            <a:r>
              <a:rPr lang="en-US" sz="1800">
                <a:latin typeface="Lato"/>
                <a:cs typeface="Arial" panose="020B0604020202020204" pitchFamily="34" charset="0"/>
              </a:rPr>
              <a:t> to Primary Treatment (5 pts), Trickling Filter (5 pts) to Secondary Treatment, MBR and MBBR to Advanced Treatment (10 pts each), Electrical Generation using Digester Gas (10 pts).</a:t>
            </a:r>
          </a:p>
          <a:p>
            <a:pPr lvl="2">
              <a:lnSpc>
                <a:spcPct val="12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800">
                <a:latin typeface="Lato"/>
                <a:cs typeface="Arial" panose="020B0604020202020204" pitchFamily="34" charset="0"/>
              </a:rPr>
              <a:t>Max points increased from 35 to 40 for Secondary Treatment category.</a:t>
            </a:r>
          </a:p>
          <a:p>
            <a:pPr lvl="2">
              <a:lnSpc>
                <a:spcPct val="12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800">
                <a:latin typeface="Lato"/>
                <a:cs typeface="Arial" panose="020B0604020202020204" pitchFamily="34" charset="0"/>
              </a:rPr>
              <a:t>Final Treatment and Disposal Section (applies only to Indirect Discharge Systems).</a:t>
            </a:r>
          </a:p>
          <a:p>
            <a:pPr lvl="2">
              <a:lnSpc>
                <a:spcPct val="12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US" sz="1800">
              <a:latin typeface="Lato"/>
              <a:cs typeface="Arial" panose="020B0604020202020204" pitchFamily="34" charset="0"/>
            </a:endParaRPr>
          </a:p>
          <a:p>
            <a:endParaRPr lang="en-US"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867266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FF72B-D5A2-4BB2-ACA4-6AF482642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ato"/>
              </a:rPr>
              <a:t>Questions and Comments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0CFE6-20A5-40E1-8EA0-D8A89394AD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Lato"/>
              </a:rPr>
              <a:t>All comments due by March 23 to </a:t>
            </a:r>
            <a:r>
              <a:rPr lang="en-US">
                <a:latin typeface="Lato"/>
                <a:hlinkClick r:id="rId2"/>
              </a:rPr>
              <a:t>amy.polaczyk@vermont.gov</a:t>
            </a:r>
            <a:endParaRPr lang="en-US">
              <a:latin typeface="Lato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97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D0062-8231-486B-98D0-9ABBB4599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-78759"/>
            <a:ext cx="10515600" cy="1325563"/>
          </a:xfrm>
        </p:spPr>
        <p:txBody>
          <a:bodyPr/>
          <a:lstStyle/>
          <a:p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Amendment of Ch. 4 Pollution Abatement Facility Operator Rule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E9FB3-5681-4AE3-B401-4605E0019C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B41EA-587A-481B-AF2F-3219D8CE6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14189" y="2192139"/>
            <a:ext cx="3811111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000"/>
              <a:t>420 Certified Operators as of December 2019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/>
              <a:t>&gt;150 are age 55 or older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/>
              <a:t>More than 1/3 of operators could retire in the coming decade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1FF09F-9716-4A0A-8304-C78057C4B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032483"/>
            <a:ext cx="7603671" cy="5510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54599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Public Hearing on the  Amendment of Ch. 4 Pollution Abatement Facility Operator Rule </vt:lpstr>
      <vt:lpstr>Agenda</vt:lpstr>
      <vt:lpstr>Amendment of Ch. 4 Pollution Abatement Facility Operator Rule </vt:lpstr>
      <vt:lpstr>PowerPoint Presentation</vt:lpstr>
      <vt:lpstr>Notable changes in proposed amendment (continued): </vt:lpstr>
      <vt:lpstr>Questions and Comments</vt:lpstr>
      <vt:lpstr>Amendment of Ch. 4 Pollution Abatement Facility Operator Rule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Amendment of Ch. 4 Pollution Abatement Facility Operator Rule </dc:title>
  <dc:creator>Polaczyk, Amy</dc:creator>
  <cp:revision>4</cp:revision>
  <dcterms:created xsi:type="dcterms:W3CDTF">2020-11-11T19:41:02Z</dcterms:created>
  <dcterms:modified xsi:type="dcterms:W3CDTF">2021-03-10T18:28:05Z</dcterms:modified>
</cp:coreProperties>
</file>