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CFF7-6B6F-49AE-A3A0-43DBB9598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C42DD-F224-484E-BB26-F89A1B36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4C44-DDA4-4DEC-9A4B-1239689A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15F78-1557-4143-B601-E2F2C376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4267-A434-4AFE-866D-D8D871A6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112F-419A-4CF5-B90D-1A0C4472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A249E-A1D6-4B07-AD59-7B01CC59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D4CC-6F0C-4EE4-82F5-BAB059B7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E8817-5FF6-4C56-803A-B222AAA5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574D7-3B3A-44F0-BF1A-D2E33C86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21697-6702-41D0-81A2-C5F2E8EC9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DE83A-0DF3-4465-B4CD-6DE6AC722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C9C54-8B64-4F6F-9861-8F1043F1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CCFD-867A-4672-A7EB-74FE1BC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66A0-A8B2-4AEE-A29E-DF9E00CD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279E-9022-4EB3-B607-3F5E941D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0D9B-B648-452E-96B4-D6D9150B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3130B-CD4D-4E00-B1E4-0B80F879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5B2E-1A99-4B62-97FA-2FC3CCA1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7767-8664-469F-B7D6-46CD545A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476-3F9C-4A88-907A-406DCED5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045B5-6561-4F4F-9CD7-AE68D016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67110-C290-41B9-88BC-B4305A2A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6C11-D93C-44E5-AAE9-77F1B49C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B4848-8088-49AE-BB41-B29E333E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7D0B-0798-4F05-9964-5FF645B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1CFA-B0C2-45AD-A6CD-DBCC5FE47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73F1-DF7E-409D-B829-A1CECD124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5103B-756F-4B09-B997-13272725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C56FF-1C84-4234-BDEE-5A3933A7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CC9F-8F61-454A-805F-C44EA7B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C220-5025-4B92-8207-772C725F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0DBE-9384-440E-91C7-1C69540FC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98692-D068-4ED8-B9AC-88A9F7B99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27766-A335-4758-AEE5-3A866189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B019C-7859-43C2-B635-2F807C083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95B14-C769-4635-8305-020B79CC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2B395-DB91-4A7B-A8C2-2DC00081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50EC8-A505-45C5-9C67-6989FA94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12B5-1244-4E45-BBA6-ACCD58DE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B2070-9D7F-4303-B72D-BD7354AE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73AF0-C840-4B58-9FB1-64D524A7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00535-BAB9-414E-B483-DF276DE0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2509C-227D-4566-8508-149E20E0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801DF-EC67-4605-97CE-DD3A6417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40C41-9D39-4C6E-9A43-0B25388B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D61-AFF3-4106-9B20-D43ACFA3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9962-8B37-433C-B23C-904D4622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A6B00-335F-4FCD-9DFB-9CD5AB5B1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F63A-D7C0-4C0C-B678-6B7A9E70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FD7B7-732C-4C09-BE19-891151AA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E72CA-E5A8-4B0B-AF08-4163C9AA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3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1A04-6B85-4F12-A604-A3F8BA50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A37E5-CBCE-4CB7-AB34-A121F3A4A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97AA4-C1E1-462A-8DCA-2DAE06C5B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2AD61-0E14-4F16-8354-B597B549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32EE1-FCAF-4953-975D-5DF86DAD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0A8AF-9857-4423-B666-38D43106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18B98-D42E-48F2-BF44-12BE25BD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E5F68-63E2-4A78-9848-8A63845B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47A1-B557-421A-B3B7-A674AD265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17EF-246D-468E-AED7-E9257C63E50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67FCA-BDF5-4B8C-9A17-6C686B5F3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88FD-6EF3-4449-92ED-B1FC2BD3D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B4B8-D9D3-4883-979B-24D698F7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c.vermont.gov/watershed/cwi/restoring/carm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7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8. Using a new tool to compare watershed loading.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300A-629A-45E9-A20B-D300FCBF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2" y="1690688"/>
            <a:ext cx="1108191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9. Using a new tool to compare watershed loading.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91469-1D21-489E-A66B-A13A4E63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19" y="1697122"/>
            <a:ext cx="7723762" cy="51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en-US" sz="3600" dirty="0"/>
              <a:t>10. What assumptions went into the Lake Carmi TMDL? Modeled estimates used best available data.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8DC20-2145-4401-8478-1DE51779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8578"/>
            <a:ext cx="6096000" cy="3882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0DC6F-2373-42EA-8031-12CD8905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8577"/>
            <a:ext cx="6096000" cy="3882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8C91A1-03FE-44EB-9D15-DB84C3FC2B9A}"/>
              </a:ext>
            </a:extLst>
          </p:cNvPr>
          <p:cNvSpPr txBox="1"/>
          <p:nvPr/>
        </p:nvSpPr>
        <p:spPr>
          <a:xfrm>
            <a:off x="838200" y="5983627"/>
            <a:ext cx="1050658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Load estimates corroborated with VT Clean Water Roadmap.</a:t>
            </a:r>
          </a:p>
        </p:txBody>
      </p:sp>
    </p:spTree>
    <p:extLst>
      <p:ext uri="{BB962C8B-B14F-4D97-AF65-F5344CB8AC3E}">
        <p14:creationId xmlns:p14="http://schemas.microsoft.com/office/powerpoint/2010/main" val="139387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11. How did we account for uncertainty in </a:t>
            </a:r>
            <a:r>
              <a:rPr lang="en-US"/>
              <a:t>the development of the TMDL?</a:t>
            </a:r>
            <a:endParaRPr lang="en-US" dirty="0"/>
          </a:p>
        </p:txBody>
      </p:sp>
      <p:pic>
        <p:nvPicPr>
          <p:cNvPr id="8" name="Picture 78">
            <a:extLst>
              <a:ext uri="{FF2B5EF4-FFF2-40B4-BE49-F238E27FC236}">
                <a16:creationId xmlns:a16="http://schemas.microsoft.com/office/drawing/2014/main" id="{C2EB8400-DCDE-4B10-B033-783F7849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65" y="2106405"/>
            <a:ext cx="8590069" cy="43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12. How are projects being implemented to meet the TMDL?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361B-3BEE-474A-8BA9-E65F646BEB1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200" dirty="0"/>
              <a:t>Act 64 Regulations &amp; Missisquoi Bay Tactical Basin Plan</a:t>
            </a:r>
          </a:p>
          <a:p>
            <a:pPr lvl="1"/>
            <a:r>
              <a:rPr lang="en-US" sz="3200" dirty="0"/>
              <a:t>Roads</a:t>
            </a:r>
          </a:p>
          <a:p>
            <a:pPr lvl="1"/>
            <a:r>
              <a:rPr lang="en-US" sz="3200" dirty="0"/>
              <a:t>Other developed landscapes</a:t>
            </a:r>
          </a:p>
          <a:p>
            <a:pPr lvl="1"/>
            <a:r>
              <a:rPr lang="en-US" sz="3200" dirty="0"/>
              <a:t>Septic Systems</a:t>
            </a:r>
          </a:p>
          <a:p>
            <a:pPr lvl="1"/>
            <a:r>
              <a:rPr lang="en-US" sz="3200" dirty="0"/>
              <a:t>Natural resource restoration</a:t>
            </a:r>
          </a:p>
          <a:p>
            <a:pPr lvl="1"/>
            <a:r>
              <a:rPr lang="en-US" sz="3200" dirty="0"/>
              <a:t>Agriculture</a:t>
            </a:r>
          </a:p>
          <a:p>
            <a:r>
              <a:rPr lang="en-US" sz="3200" dirty="0"/>
              <a:t>With local, state and federal technical and financial resources</a:t>
            </a:r>
          </a:p>
          <a:p>
            <a:r>
              <a:rPr lang="en-US" sz="3200" dirty="0"/>
              <a:t>Internal phosphorus loads are being addressed by contractor</a:t>
            </a:r>
          </a:p>
        </p:txBody>
      </p:sp>
    </p:spTree>
    <p:extLst>
      <p:ext uri="{BB962C8B-B14F-4D97-AF65-F5344CB8AC3E}">
        <p14:creationId xmlns:p14="http://schemas.microsoft.com/office/powerpoint/2010/main" val="21081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14. Lake Carmi TMDL Action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17844-7809-4E97-B9C0-7CCA65EF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12" y="1690688"/>
            <a:ext cx="753937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15. Estimated total acres of agricultural conservation practices implemented on crop/pasture fields in the Lake Carmi watershed with AAFM and USDA-NRCS funding.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3599F-173D-4784-9FAE-6ECCC44CA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1690688"/>
            <a:ext cx="907771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16. Estimated total phosphorus pollution reduced by agricultural conservation practices implemented on crop/pasture fields in the Lake Carmi watershed with AAFM and USDA-NRCS funding.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CC0DF-5761-43A2-BB17-36B6B5D6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60" y="1690688"/>
            <a:ext cx="819208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dec.vermont.gov/watershed/</a:t>
            </a:r>
            <a:r>
              <a:rPr lang="en-US" dirty="0" err="1">
                <a:hlinkClick r:id="rId3"/>
              </a:rPr>
              <a:t>cwi</a:t>
            </a:r>
            <a:r>
              <a:rPr lang="en-US" dirty="0">
                <a:hlinkClick r:id="rId3"/>
              </a:rPr>
              <a:t>/restoring/</a:t>
            </a:r>
            <a:r>
              <a:rPr lang="en-US" dirty="0" err="1">
                <a:hlinkClick r:id="rId3"/>
              </a:rPr>
              <a:t>carmi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BE82-B4CF-437B-8C12-D52C260B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Lake Carmi Phosphorus TMDL Review</a:t>
            </a:r>
            <a:br>
              <a:rPr lang="en-US" dirty="0"/>
            </a:br>
            <a:r>
              <a:rPr lang="en-US" dirty="0"/>
              <a:t>January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F5A6A-1FB0-4C18-B178-A9F645BB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/>
              <a:t>Mark Mitchell, Lake Assessment Coordinator</a:t>
            </a:r>
          </a:p>
          <a:p>
            <a:r>
              <a:rPr lang="en-US" dirty="0"/>
              <a:t>VT Department of Environmental Conservation</a:t>
            </a:r>
          </a:p>
          <a:p>
            <a:r>
              <a:rPr lang="en-US" dirty="0"/>
              <a:t>Watershed Management Division</a:t>
            </a:r>
          </a:p>
        </p:txBody>
      </p:sp>
    </p:spTree>
    <p:extLst>
      <p:ext uri="{BB962C8B-B14F-4D97-AF65-F5344CB8AC3E}">
        <p14:creationId xmlns:p14="http://schemas.microsoft.com/office/powerpoint/2010/main" val="385488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1. What is a TMDL and is Lake Carmi’s Still Useful?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AC72D-589E-4396-9501-5EC440D9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64" y="1683749"/>
            <a:ext cx="3935672" cy="51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water_pic_box">
            <a:extLst>
              <a:ext uri="{FF2B5EF4-FFF2-40B4-BE49-F238E27FC236}">
                <a16:creationId xmlns:a16="http://schemas.microsoft.com/office/drawing/2014/main" id="{3B87155B-7B3B-4B54-A286-8F1B7582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5" y="1738212"/>
            <a:ext cx="7402749" cy="48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2. What is a TMDL?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C29947D4-8E4C-4DB9-B855-028F793272F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8194"/>
            <a:ext cx="7010400" cy="3886200"/>
            <a:chOff x="672" y="1248"/>
            <a:chExt cx="4416" cy="2448"/>
          </a:xfrm>
        </p:grpSpPr>
        <p:sp>
          <p:nvSpPr>
            <p:cNvPr id="19" name="Line 5">
              <a:extLst>
                <a:ext uri="{FF2B5EF4-FFF2-40B4-BE49-F238E27FC236}">
                  <a16:creationId xmlns:a16="http://schemas.microsoft.com/office/drawing/2014/main" id="{C59F0830-7F94-462C-ACE5-38F22A29C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248"/>
              <a:ext cx="0" cy="24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3DE2DCD9-36FB-4267-991B-975471309C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04" y="1512"/>
              <a:ext cx="0" cy="43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C6BD7DE7-29E9-4058-9956-9610C197E7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56" y="312"/>
              <a:ext cx="0" cy="4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9B3A8A0-8481-47EB-AD7E-083AACA50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08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339966"/>
                  </a:solidFill>
                  <a:latin typeface="Arial Rounded MT Bold" panose="020F0704030504030204" pitchFamily="34" charset="0"/>
                </a:rPr>
                <a:t>WQS</a:t>
              </a: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3CB8A1DC-D0F6-479C-93E7-CC559BCDD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96"/>
              <a:ext cx="768" cy="2400"/>
            </a:xfrm>
            <a:prstGeom prst="rect">
              <a:avLst/>
            </a:prstGeom>
            <a:solidFill>
              <a:srgbClr val="3366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800">
                <a:latin typeface="Garamond" panose="02020404030301010803" pitchFamily="18" charset="0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6D69EDB8-CB64-4679-91F7-18C547B8A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96"/>
              <a:ext cx="768" cy="1200"/>
            </a:xfrm>
            <a:prstGeom prst="rect">
              <a:avLst/>
            </a:prstGeom>
            <a:solidFill>
              <a:srgbClr val="3366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BE1098B9-6380-42BB-AC39-44475ACFB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48"/>
              <a:ext cx="73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>
                  <a:solidFill>
                    <a:srgbClr val="339966"/>
                  </a:solidFill>
                </a:rPr>
                <a:t>Current</a:t>
              </a:r>
            </a:p>
            <a:p>
              <a:pPr eaLnBrk="0" hangingPunct="0"/>
              <a:r>
                <a:rPr lang="en-US" altLang="en-US" dirty="0">
                  <a:solidFill>
                    <a:srgbClr val="339966"/>
                  </a:solidFill>
                </a:rPr>
                <a:t>Pollution</a:t>
              </a:r>
            </a:p>
            <a:p>
              <a:pPr eaLnBrk="0" hangingPunct="0"/>
              <a:r>
                <a:rPr lang="en-US" altLang="en-US" dirty="0">
                  <a:solidFill>
                    <a:srgbClr val="339966"/>
                  </a:solidFill>
                </a:rPr>
                <a:t>Load</a:t>
              </a: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E3D296C7-E90A-44E9-9E5B-DBBC5CB6C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296"/>
              <a:ext cx="87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Necessary</a:t>
              </a:r>
            </a:p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Pollution</a:t>
              </a:r>
            </a:p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Reduction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F8F1F87F-1910-4669-8CEF-4799126F8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592"/>
              <a:ext cx="80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Total</a:t>
              </a:r>
            </a:p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Maximum</a:t>
              </a:r>
            </a:p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Daily</a:t>
              </a:r>
            </a:p>
            <a:p>
              <a:pPr eaLnBrk="0" hangingPunct="0"/>
              <a:r>
                <a:rPr lang="en-US" altLang="en-US">
                  <a:solidFill>
                    <a:srgbClr val="339966"/>
                  </a:solidFill>
                </a:rPr>
                <a:t>Load</a:t>
              </a: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96B747A-6D89-4FD7-BA92-D17347536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96"/>
              <a:ext cx="768" cy="1200"/>
            </a:xfrm>
            <a:prstGeom prst="rect">
              <a:avLst/>
            </a:prstGeom>
            <a:solidFill>
              <a:srgbClr val="33996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47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3. What is a TMDL?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B34F2F-EEEB-4EE5-AA70-1452A789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51" y="1690689"/>
            <a:ext cx="7337898" cy="3610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Establishes a loading target - Science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Sets up implementation plan - Policy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13D9DBF-EC54-43C7-8B80-B548D8A6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82694"/>
            <a:ext cx="1371600" cy="1828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7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4. What are the pollution issues at Lake Carmi?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D6D14-A235-4DD5-85D4-81DF18C1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83" y="1728069"/>
            <a:ext cx="421270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5. What are the pollution issues at Lake Carmi?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D4590A7-E03B-4F1B-81FF-9559BF6F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68" y="1690688"/>
            <a:ext cx="654526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8D324-70AC-4ECE-B2A2-87FCA350CFFB}"/>
              </a:ext>
            </a:extLst>
          </p:cNvPr>
          <p:cNvSpPr txBox="1"/>
          <p:nvPr/>
        </p:nvSpPr>
        <p:spPr>
          <a:xfrm>
            <a:off x="838200" y="5780782"/>
            <a:ext cx="10506585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Target in-lake total phosphorus concentration is 22 ppb based on best three years of Lay Monitoring data (1994, 1997, 1998).</a:t>
            </a:r>
          </a:p>
        </p:txBody>
      </p:sp>
    </p:spTree>
    <p:extLst>
      <p:ext uri="{BB962C8B-B14F-4D97-AF65-F5344CB8AC3E}">
        <p14:creationId xmlns:p14="http://schemas.microsoft.com/office/powerpoint/2010/main" val="45083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6. How did the TMDL estimate phosphorus entering the lake and from what sectors?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77600-1C49-44BA-BBE1-919DDB84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0" y="1692936"/>
            <a:ext cx="6747559" cy="5167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6B729-33EB-4623-9B7D-9F905E580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449" y="1695184"/>
            <a:ext cx="4818628" cy="51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645-CFA1-4FFF-B95F-FD0BD2C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7. How did the TMDL estimate phosphorus entering the lake and from what sectors?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C15F5-C033-4957-A9EB-54765AD0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82455"/>
            <a:ext cx="10515601" cy="34433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6DCADA-5E0D-47FA-9202-5293C5B6C603}"/>
              </a:ext>
            </a:extLst>
          </p:cNvPr>
          <p:cNvSpPr/>
          <p:nvPr/>
        </p:nvSpPr>
        <p:spPr>
          <a:xfrm>
            <a:off x="838199" y="2213122"/>
            <a:ext cx="105156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Estimated annual phosphorus loads (kg) Lake Carmi, with breakout of loads from the watershed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0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341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Garamond</vt:lpstr>
      <vt:lpstr>Tahoma</vt:lpstr>
      <vt:lpstr>Times New Roman</vt:lpstr>
      <vt:lpstr>Office Theme</vt:lpstr>
      <vt:lpstr>PowerPoint Presentation</vt:lpstr>
      <vt:lpstr>Lake Carmi Phosphorus TMDL Review January 2018</vt:lpstr>
      <vt:lpstr>1. What is a TMDL and is Lake Carmi’s Still Useful?</vt:lpstr>
      <vt:lpstr>2. What is a TMDL?</vt:lpstr>
      <vt:lpstr>3. What is a TMDL?</vt:lpstr>
      <vt:lpstr>4. What are the pollution issues at Lake Carmi?</vt:lpstr>
      <vt:lpstr>5. What are the pollution issues at Lake Carmi?</vt:lpstr>
      <vt:lpstr>6. How did the TMDL estimate phosphorus entering the lake and from what sectors?</vt:lpstr>
      <vt:lpstr>7. How did the TMDL estimate phosphorus entering the lake and from what sectors?</vt:lpstr>
      <vt:lpstr>8. Using a new tool to compare watershed loading.</vt:lpstr>
      <vt:lpstr>9. Using a new tool to compare watershed loading.</vt:lpstr>
      <vt:lpstr>10. What assumptions went into the Lake Carmi TMDL? Modeled estimates used best available data.</vt:lpstr>
      <vt:lpstr>11. How did we account for uncertainty in the development of the TMDL?</vt:lpstr>
      <vt:lpstr>12. How are projects being implemented to meet the TMDL?</vt:lpstr>
      <vt:lpstr>14. Lake Carmi TMDL Action Plan</vt:lpstr>
      <vt:lpstr>15. Estimated total acres of agricultural conservation practices implemented on crop/pasture fields in the Lake Carmi watershed with AAFM and USDA-NRCS funding.</vt:lpstr>
      <vt:lpstr>16. Estimated total phosphorus pollution reduced by agricultural conservation practices implemented on crop/pasture fields in the Lake Carmi watershed with AAFM and USDA-NRCS funding.</vt:lpstr>
      <vt:lpstr>Thank you! dec.vermont.gov/watershed/cwi/restoring/carmi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Mark</dc:creator>
  <cp:lastModifiedBy>Mitchell, Mark</cp:lastModifiedBy>
  <cp:revision>63</cp:revision>
  <dcterms:created xsi:type="dcterms:W3CDTF">2018-01-05T18:31:07Z</dcterms:created>
  <dcterms:modified xsi:type="dcterms:W3CDTF">2018-12-18T15:58:44Z</dcterms:modified>
</cp:coreProperties>
</file>