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72" r:id="rId2"/>
  </p:sldMasterIdLst>
  <p:notesMasterIdLst>
    <p:notesMasterId r:id="rId43"/>
  </p:notesMasterIdLst>
  <p:sldIdLst>
    <p:sldId id="272" r:id="rId3"/>
    <p:sldId id="257" r:id="rId4"/>
    <p:sldId id="385" r:id="rId5"/>
    <p:sldId id="258" r:id="rId6"/>
    <p:sldId id="260" r:id="rId7"/>
    <p:sldId id="259" r:id="rId8"/>
    <p:sldId id="286" r:id="rId9"/>
    <p:sldId id="283" r:id="rId10"/>
    <p:sldId id="382" r:id="rId11"/>
    <p:sldId id="381" r:id="rId12"/>
    <p:sldId id="282" r:id="rId13"/>
    <p:sldId id="287" r:id="rId14"/>
    <p:sldId id="363" r:id="rId15"/>
    <p:sldId id="378" r:id="rId16"/>
    <p:sldId id="377" r:id="rId17"/>
    <p:sldId id="285" r:id="rId18"/>
    <p:sldId id="362" r:id="rId19"/>
    <p:sldId id="359" r:id="rId20"/>
    <p:sldId id="361" r:id="rId21"/>
    <p:sldId id="273" r:id="rId22"/>
    <p:sldId id="379" r:id="rId23"/>
    <p:sldId id="284" r:id="rId24"/>
    <p:sldId id="364" r:id="rId25"/>
    <p:sldId id="375" r:id="rId26"/>
    <p:sldId id="290" r:id="rId27"/>
    <p:sldId id="374" r:id="rId28"/>
    <p:sldId id="365" r:id="rId29"/>
    <p:sldId id="366" r:id="rId30"/>
    <p:sldId id="337" r:id="rId31"/>
    <p:sldId id="336" r:id="rId32"/>
    <p:sldId id="383" r:id="rId33"/>
    <p:sldId id="384" r:id="rId34"/>
    <p:sldId id="367" r:id="rId35"/>
    <p:sldId id="370" r:id="rId36"/>
    <p:sldId id="369" r:id="rId37"/>
    <p:sldId id="368" r:id="rId38"/>
    <p:sldId id="371" r:id="rId39"/>
    <p:sldId id="373" r:id="rId40"/>
    <p:sldId id="380" r:id="rId41"/>
    <p:sldId id="37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howGuides="1">
      <p:cViewPr varScale="1">
        <p:scale>
          <a:sx n="81" d="100"/>
          <a:sy n="81" d="100"/>
        </p:scale>
        <p:origin x="73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l, Mark" userId="bbaa464a-3d4b-48e5-a4bd-38cce415d911" providerId="ADAL" clId="{49C4E44E-E748-4DCA-B1F4-860BE4CF94FB}"/>
    <pc:docChg chg="modSld">
      <pc:chgData name="Mitchell, Mark" userId="bbaa464a-3d4b-48e5-a4bd-38cce415d911" providerId="ADAL" clId="{49C4E44E-E748-4DCA-B1F4-860BE4CF94FB}" dt="2023-02-24T02:34:24.507" v="3" actId="20577"/>
      <pc:docMkLst>
        <pc:docMk/>
      </pc:docMkLst>
      <pc:sldChg chg="modSp mod">
        <pc:chgData name="Mitchell, Mark" userId="bbaa464a-3d4b-48e5-a4bd-38cce415d911" providerId="ADAL" clId="{49C4E44E-E748-4DCA-B1F4-860BE4CF94FB}" dt="2023-02-24T02:34:24.507" v="3" actId="20577"/>
        <pc:sldMkLst>
          <pc:docMk/>
          <pc:sldMk cId="630897485" sldId="290"/>
        </pc:sldMkLst>
        <pc:spChg chg="mod">
          <ac:chgData name="Mitchell, Mark" userId="bbaa464a-3d4b-48e5-a4bd-38cce415d911" providerId="ADAL" clId="{49C4E44E-E748-4DCA-B1F4-860BE4CF94FB}" dt="2023-02-24T02:34:24.507" v="3" actId="20577"/>
          <ac:spMkLst>
            <pc:docMk/>
            <pc:sldMk cId="630897485" sldId="290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2022 Lake Fairlee Lay Monitoring Secchi</a:t>
            </a:r>
            <a:r>
              <a:rPr lang="en-US" sz="2000" baseline="0" dirty="0"/>
              <a:t> Transparency</a:t>
            </a:r>
            <a:r>
              <a:rPr lang="en-US" sz="2000" dirty="0"/>
              <a:t> Results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'2022 LMP'!$F$1</c:f>
              <c:strCache>
                <c:ptCount val="1"/>
                <c:pt idx="0">
                  <c:v>Secchi Transparency Without View Tube (m)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'2022 LMP'!$A$2:$A$8</c:f>
              <c:numCache>
                <c:formatCode>m/d/yyyy</c:formatCode>
                <c:ptCount val="7"/>
                <c:pt idx="0">
                  <c:v>44711</c:v>
                </c:pt>
                <c:pt idx="1">
                  <c:v>44723</c:v>
                </c:pt>
                <c:pt idx="2">
                  <c:v>44737</c:v>
                </c:pt>
                <c:pt idx="3">
                  <c:v>44752</c:v>
                </c:pt>
                <c:pt idx="4">
                  <c:v>44764</c:v>
                </c:pt>
                <c:pt idx="5">
                  <c:v>44779</c:v>
                </c:pt>
                <c:pt idx="6">
                  <c:v>44794</c:v>
                </c:pt>
              </c:numCache>
            </c:numRef>
          </c:xVal>
          <c:yVal>
            <c:numRef>
              <c:f>'2022 LMP'!$F$2:$F$8</c:f>
              <c:numCache>
                <c:formatCode>General</c:formatCode>
                <c:ptCount val="7"/>
                <c:pt idx="0">
                  <c:v>7.4</c:v>
                </c:pt>
                <c:pt idx="1">
                  <c:v>5.0999999999999996</c:v>
                </c:pt>
                <c:pt idx="2">
                  <c:v>6.8</c:v>
                </c:pt>
                <c:pt idx="3">
                  <c:v>7.6</c:v>
                </c:pt>
                <c:pt idx="4">
                  <c:v>6.9</c:v>
                </c:pt>
                <c:pt idx="5">
                  <c:v>7.6</c:v>
                </c:pt>
                <c:pt idx="6">
                  <c:v>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E66-401B-A1DD-634F08603BAF}"/>
            </c:ext>
          </c:extLst>
        </c:ser>
        <c:ser>
          <c:idx val="1"/>
          <c:order val="1"/>
          <c:tx>
            <c:strRef>
              <c:f>'2022 LMP'!$G$1</c:f>
              <c:strCache>
                <c:ptCount val="1"/>
                <c:pt idx="0">
                  <c:v>Secchi Transparency With View Tube (m)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'2022 LMP'!$A$2:$A$8</c:f>
              <c:numCache>
                <c:formatCode>m/d/yyyy</c:formatCode>
                <c:ptCount val="7"/>
                <c:pt idx="0">
                  <c:v>44711</c:v>
                </c:pt>
                <c:pt idx="1">
                  <c:v>44723</c:v>
                </c:pt>
                <c:pt idx="2">
                  <c:v>44737</c:v>
                </c:pt>
                <c:pt idx="3">
                  <c:v>44752</c:v>
                </c:pt>
                <c:pt idx="4">
                  <c:v>44764</c:v>
                </c:pt>
                <c:pt idx="5">
                  <c:v>44779</c:v>
                </c:pt>
                <c:pt idx="6">
                  <c:v>44794</c:v>
                </c:pt>
              </c:numCache>
            </c:numRef>
          </c:xVal>
          <c:yVal>
            <c:numRef>
              <c:f>'2022 LMP'!$G$2:$G$8</c:f>
              <c:numCache>
                <c:formatCode>General</c:formatCode>
                <c:ptCount val="7"/>
                <c:pt idx="0">
                  <c:v>8.8000000000000007</c:v>
                </c:pt>
                <c:pt idx="1">
                  <c:v>6.2</c:v>
                </c:pt>
                <c:pt idx="2">
                  <c:v>8</c:v>
                </c:pt>
                <c:pt idx="3">
                  <c:v>8.5</c:v>
                </c:pt>
                <c:pt idx="4">
                  <c:v>7.8</c:v>
                </c:pt>
                <c:pt idx="5">
                  <c:v>8.5</c:v>
                </c:pt>
                <c:pt idx="6">
                  <c:v>8.3000000000000007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E66-401B-A1DD-634F08603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93856"/>
        <c:axId val="565403008"/>
      </c:scatterChart>
      <c:valAx>
        <c:axId val="565393856"/>
        <c:scaling>
          <c:orientation val="minMax"/>
          <c:max val="44795"/>
          <c:min val="447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03008"/>
        <c:crosses val="max"/>
        <c:crossBetween val="midCat"/>
        <c:majorUnit val="14"/>
      </c:valAx>
      <c:valAx>
        <c:axId val="565403008"/>
        <c:scaling>
          <c:orientation val="maxMin"/>
          <c:max val="1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93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2022 Lake Fairlee Lay Monitoring Total</a:t>
            </a:r>
            <a:r>
              <a:rPr lang="en-US" sz="2000" baseline="0" dirty="0"/>
              <a:t> Phosphorus and Chlorophyll-a </a:t>
            </a:r>
            <a:r>
              <a:rPr lang="en-US" sz="2000" dirty="0"/>
              <a:t>Results</a:t>
            </a:r>
          </a:p>
          <a:p>
            <a:pPr>
              <a:defRPr sz="2000"/>
            </a:pPr>
            <a:r>
              <a:rPr lang="en-US" sz="1800" dirty="0"/>
              <a:t>(Note: Integrated Hose</a:t>
            </a:r>
            <a:r>
              <a:rPr lang="en-US" sz="1800" baseline="0" dirty="0"/>
              <a:t> Sample Depth ~ 13.5 m; Surface Grab Sample Depth ~ 0.5 m)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'2022 LMP'!$C$1</c:f>
              <c:strCache>
                <c:ptCount val="1"/>
                <c:pt idx="0">
                  <c:v>Hose Total Phosphorus (ug/l)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FFC000"/>
              </a:solidFill>
              <a:ln w="9525">
                <a:solidFill>
                  <a:srgbClr val="FFC000">
                    <a:alpha val="98000"/>
                  </a:srgbClr>
                </a:solidFill>
              </a:ln>
              <a:effectLst/>
            </c:spPr>
          </c:marker>
          <c:xVal>
            <c:numRef>
              <c:f>'2022 LMP'!$A$2:$A$8</c:f>
              <c:numCache>
                <c:formatCode>m/d/yyyy</c:formatCode>
                <c:ptCount val="7"/>
                <c:pt idx="0">
                  <c:v>44711</c:v>
                </c:pt>
                <c:pt idx="1">
                  <c:v>44723</c:v>
                </c:pt>
                <c:pt idx="2">
                  <c:v>44737</c:v>
                </c:pt>
                <c:pt idx="3">
                  <c:v>44752</c:v>
                </c:pt>
                <c:pt idx="4">
                  <c:v>44764</c:v>
                </c:pt>
                <c:pt idx="5">
                  <c:v>44779</c:v>
                </c:pt>
                <c:pt idx="6">
                  <c:v>44794</c:v>
                </c:pt>
              </c:numCache>
            </c:numRef>
          </c:xVal>
          <c:yVal>
            <c:numRef>
              <c:f>'2022 LMP'!$C$2:$C$8</c:f>
              <c:numCache>
                <c:formatCode>General</c:formatCode>
                <c:ptCount val="7"/>
                <c:pt idx="0">
                  <c:v>11.4</c:v>
                </c:pt>
                <c:pt idx="1">
                  <c:v>17.399999999999999</c:v>
                </c:pt>
                <c:pt idx="2">
                  <c:v>25.8</c:v>
                </c:pt>
                <c:pt idx="3">
                  <c:v>25.3</c:v>
                </c:pt>
                <c:pt idx="4">
                  <c:v>28.8</c:v>
                </c:pt>
                <c:pt idx="5">
                  <c:v>36.1</c:v>
                </c:pt>
                <c:pt idx="6">
                  <c:v>20.3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84F-442D-809F-8DF7FE677151}"/>
            </c:ext>
          </c:extLst>
        </c:ser>
        <c:ser>
          <c:idx val="1"/>
          <c:order val="1"/>
          <c:tx>
            <c:strRef>
              <c:f>'2022 LMP'!$D$1</c:f>
              <c:strCache>
                <c:ptCount val="1"/>
                <c:pt idx="0">
                  <c:v>Surface Total Phosphorus (ug/l)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triangle"/>
            <c:size val="10"/>
            <c:spPr>
              <a:noFill/>
              <a:ln w="25400">
                <a:solidFill>
                  <a:srgbClr val="FFC000"/>
                </a:solidFill>
              </a:ln>
              <a:effectLst/>
            </c:spPr>
          </c:marker>
          <c:xVal>
            <c:numRef>
              <c:f>'2022 LMP'!$A$2:$A$8</c:f>
              <c:numCache>
                <c:formatCode>m/d/yyyy</c:formatCode>
                <c:ptCount val="7"/>
                <c:pt idx="0">
                  <c:v>44711</c:v>
                </c:pt>
                <c:pt idx="1">
                  <c:v>44723</c:v>
                </c:pt>
                <c:pt idx="2">
                  <c:v>44737</c:v>
                </c:pt>
                <c:pt idx="3">
                  <c:v>44752</c:v>
                </c:pt>
                <c:pt idx="4">
                  <c:v>44764</c:v>
                </c:pt>
                <c:pt idx="5">
                  <c:v>44779</c:v>
                </c:pt>
                <c:pt idx="6">
                  <c:v>44794</c:v>
                </c:pt>
              </c:numCache>
            </c:numRef>
          </c:xVal>
          <c:yVal>
            <c:numRef>
              <c:f>'2022 LMP'!$D$2:$D$8</c:f>
              <c:numCache>
                <c:formatCode>General</c:formatCode>
                <c:ptCount val="7"/>
                <c:pt idx="0">
                  <c:v>7.1</c:v>
                </c:pt>
                <c:pt idx="1">
                  <c:v>12</c:v>
                </c:pt>
                <c:pt idx="2">
                  <c:v>11.1</c:v>
                </c:pt>
                <c:pt idx="3">
                  <c:v>10.1</c:v>
                </c:pt>
                <c:pt idx="4">
                  <c:v>9.1999999999999993</c:v>
                </c:pt>
                <c:pt idx="5">
                  <c:v>9.4</c:v>
                </c:pt>
                <c:pt idx="6">
                  <c:v>8.8000000000000007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84F-442D-809F-8DF7FE677151}"/>
            </c:ext>
          </c:extLst>
        </c:ser>
        <c:ser>
          <c:idx val="2"/>
          <c:order val="2"/>
          <c:tx>
            <c:strRef>
              <c:f>'2022 LMP'!$E$1</c:f>
              <c:strCache>
                <c:ptCount val="1"/>
                <c:pt idx="0">
                  <c:v>Hose Chlorophyll-a (ug/l)</c:v>
                </c:pt>
              </c:strCache>
            </c:strRef>
          </c:tx>
          <c:spPr>
            <a:ln w="19050" cap="rnd">
              <a:solidFill>
                <a:srgbClr val="70AD47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'2022 LMP'!$A$2:$A$8</c:f>
              <c:numCache>
                <c:formatCode>m/d/yyyy</c:formatCode>
                <c:ptCount val="7"/>
                <c:pt idx="0">
                  <c:v>44711</c:v>
                </c:pt>
                <c:pt idx="1">
                  <c:v>44723</c:v>
                </c:pt>
                <c:pt idx="2">
                  <c:v>44737</c:v>
                </c:pt>
                <c:pt idx="3">
                  <c:v>44752</c:v>
                </c:pt>
                <c:pt idx="4">
                  <c:v>44764</c:v>
                </c:pt>
                <c:pt idx="5">
                  <c:v>44779</c:v>
                </c:pt>
                <c:pt idx="6">
                  <c:v>44794</c:v>
                </c:pt>
              </c:numCache>
            </c:numRef>
          </c:xVal>
          <c:yVal>
            <c:numRef>
              <c:f>'2022 LMP'!$E$2:$E$8</c:f>
              <c:numCache>
                <c:formatCode>General</c:formatCode>
                <c:ptCount val="7"/>
                <c:pt idx="0">
                  <c:v>2.19</c:v>
                </c:pt>
                <c:pt idx="1">
                  <c:v>2.2999999999999998</c:v>
                </c:pt>
                <c:pt idx="2">
                  <c:v>3.63</c:v>
                </c:pt>
                <c:pt idx="3">
                  <c:v>5.99</c:v>
                </c:pt>
                <c:pt idx="4">
                  <c:v>8.18</c:v>
                </c:pt>
                <c:pt idx="5">
                  <c:v>9.73</c:v>
                </c:pt>
                <c:pt idx="6">
                  <c:v>3.15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84F-442D-809F-8DF7FE677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93856"/>
        <c:axId val="565403008"/>
      </c:scatterChart>
      <c:valAx>
        <c:axId val="565393856"/>
        <c:scaling>
          <c:orientation val="minMax"/>
          <c:max val="44795"/>
          <c:min val="447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03008"/>
        <c:crosses val="autoZero"/>
        <c:crossBetween val="midCat"/>
        <c:majorUnit val="14"/>
      </c:valAx>
      <c:valAx>
        <c:axId val="56540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93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0.07686</cdr:x>
      <cdr:y>0.95726</cdr:y>
    </cdr:from>
    <cdr:to>
      <cdr:x>0.76942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5EF22462-6E31-5DEF-2726-4E0262E6D28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alphaModFix amt="32000"/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38200" y="5332971"/>
          <a:ext cx="7552381" cy="238095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0.03653</cdr:x>
      <cdr:y>0.95783</cdr:y>
    </cdr:from>
    <cdr:to>
      <cdr:x>0.73276</cdr:x>
      <cdr:y>1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8CCABD80-18E0-1627-31D9-5AB0D909E2B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alphaModFix amt="32000"/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8388" y="5336134"/>
          <a:ext cx="7592434" cy="23493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0C576-AF7D-4C50-84AA-8447A34F10EF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6256-0398-49A0-BB7D-421F3D554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79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8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7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4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5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2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60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6256-0398-49A0-BB7D-421F3D554A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2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3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7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8714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2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2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9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34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2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8B49-F953-3E0C-33BF-576AA7F57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815B-EB0B-AAB1-EE06-01E8DCF98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224EA-70D9-FA53-00DE-BCDC70A3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CB13-A8BF-E31F-B5CA-00DD8AA8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155A2-D58C-E566-19D8-6C50EA42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5E59-2F29-9041-D61F-819327E9D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AC886-4F14-AC77-D529-5F221BCC0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87A3-A0A8-E1E7-FEF1-67CC7F8F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6C1DA-81F4-BAEA-33A8-C41B069B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DC0FD-C9C2-B42B-ED26-CB65D007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0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32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574C-E33E-1F4B-BD55-6F979964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85A3-A331-9565-5ADE-80F02D68D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F505-8CB1-DCC9-F3DC-A5993BDD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FD430-CE7F-342F-76D9-2BB038A2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306B0-48C2-66A0-4FCF-2A8314A5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92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C41F-9740-22A3-440F-C0175B89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1122-7A06-05F9-3B38-E038A1266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39E05-F4DE-4EBC-514E-291344C2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F26AC-FDED-86C7-B0EA-839D66A5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EE2C9-ACB2-CB15-53F1-62DC15BF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28DAD-49C5-E829-A429-EE0663D4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0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E172D-392D-13E7-FDB9-DCDF0011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2F9F6-F3EF-7034-EC17-0B9303DC2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86077-266A-9074-51C4-AB94E6CE2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AD9888-67DC-14B5-0506-7A6DD7440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00B6F-7F15-9652-7787-3F410A5D6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8C417-411F-1DB1-3426-68211867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43EE17-8FC3-4E6B-ECFA-82EB0740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F37783-5CCC-13C7-E9FC-07F7C971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65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5EE4-387F-EE46-BB6B-6F8CCC9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5B1AA-5D96-CF49-6F9B-10331DAA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BF32E-780E-37DC-6BAC-664DD18CF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82A7A-3DFD-45FD-AC92-332C8114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9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CD981-7E3C-A6EE-3947-8BF7EA40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4ADFF-A054-9693-C86C-B7EA3CD03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97C18-6873-4F1E-EFEC-B92FEA98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616D-2618-E5B8-5C94-C230F94F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4A12E-EF0F-C86E-375E-6F7C5383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C9089-F4EF-A7A5-F20A-FBB9B0341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FA3CE-A16C-6114-924A-91D9799B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9EAD8-BAE0-EE44-BB5D-42C6741D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8ABC5-2DD8-DFBE-0E4B-A0951C31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BF388-22C2-A23F-8D0C-4C625277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58854-DD5E-F23E-8C71-D8C0D9EB2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53F14-3009-3946-72DA-940F843C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A26DA-B5FB-D784-7E2F-D3F2F4B5F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DEB74-056A-CF01-684B-F249DBBE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38312-45EE-B630-63B1-A7D2B9E9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9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F94D-6A78-3ADE-5CC7-0ABCCDD5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5C7C2-EBAA-D65C-69C3-2DC305B9D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DAABA-98D3-5102-E18B-85BBE88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9FF89-C8D5-5CE2-8188-7C7A1686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18F4-45EF-F2C2-9102-FA6B0855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1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F79FE7-8F9A-62A8-DAC9-CAD50662F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07F9E-B67C-FBD6-B455-DAF3AE2A4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7DC9D-8526-95F6-51C2-5D4C7A3A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258EF-2964-99FC-1984-83D525CB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0A99A-3494-6253-03F4-4790C980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1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6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9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7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38D-3F84-4615-8958-0D12D1A6BBD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390C-B26B-4799-89B4-F66E443A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3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01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A8D6EF-9840-398B-FE9F-3F3635D84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E4F7A-4341-6E25-B85F-F53088086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4988-91A3-2588-17DE-A89545C40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4EFBE-312D-450B-8CE3-D3BD1BD1C130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04D08-C8FE-876B-6DE9-C686F3ED6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6E6B-8213-1FCC-3A1F-BDB7F750F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6E00E-4CC6-4129-B6F4-B41B10970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ec.vermont.gov/watershed/lakes-ponds/data-maps/scorecar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aterontheweb.org/under/lakeecology/10_biological_lakezones.html" TargetMode="Externa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ascomarine.com/blog/pond-lake-zone-identification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c.vermont.gov/watershed/lakes-ponds/monitor/lay-monitoring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dec.ny.gov/docs/water_pdf/cslapsampro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eyerinstructional.com/water-sampler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rk.Mitchell@partner.Vermont.gov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c.vermont.gov/watershed/lakes-ponds/monitor/lay-monitoring#Report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nrweb.vt.gov/DEC/IWI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719" y="1676400"/>
            <a:ext cx="8169441" cy="139223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Methodology Matters - Modifying the Vermont Lay Monitoring Program to Improve Lake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718" y="3411154"/>
            <a:ext cx="9513803" cy="1191336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Mark Mitchell</a:t>
            </a:r>
            <a:r>
              <a:rPr lang="en-US" dirty="0"/>
              <a:t> (He/him) |</a:t>
            </a:r>
            <a:r>
              <a:rPr lang="en-US" sz="2000" dirty="0"/>
              <a:t> limnologist</a:t>
            </a:r>
          </a:p>
          <a:p>
            <a:r>
              <a:rPr lang="en-US" sz="2000" dirty="0"/>
              <a:t>Lake Monitoring and Community Outreach Coordinator</a:t>
            </a:r>
          </a:p>
          <a:p>
            <a:r>
              <a:rPr lang="en-US" sz="2000" dirty="0"/>
              <a:t>Lake Champlain Sea Grant and VT Department of Environmental Conservation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09" y="4857732"/>
            <a:ext cx="1796599" cy="1823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634" y="4945007"/>
            <a:ext cx="4881887" cy="1648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BF7E2-C98A-46E1-839A-8A2340CF2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372" y="4945007"/>
            <a:ext cx="2213811" cy="16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2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Annual Lay Monitoring Reports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E63A00-E93E-1E33-1A00-FFA59295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3" y="1905001"/>
            <a:ext cx="12030817" cy="305022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E3576F1-1E66-BC1D-66E9-6383DDE446A4}"/>
              </a:ext>
            </a:extLst>
          </p:cNvPr>
          <p:cNvSpPr/>
          <p:nvPr/>
        </p:nvSpPr>
        <p:spPr>
          <a:xfrm rot="10800000">
            <a:off x="9637336" y="4490957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914E512-5087-3F76-E8DF-C1C307C0E1CE}"/>
              </a:ext>
            </a:extLst>
          </p:cNvPr>
          <p:cNvSpPr/>
          <p:nvPr/>
        </p:nvSpPr>
        <p:spPr>
          <a:xfrm rot="10800000">
            <a:off x="10668000" y="45720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33120EC-3A28-0756-6810-7D08CDA5E9C5}"/>
              </a:ext>
            </a:extLst>
          </p:cNvPr>
          <p:cNvSpPr/>
          <p:nvPr/>
        </p:nvSpPr>
        <p:spPr>
          <a:xfrm rot="10800000">
            <a:off x="10178591" y="4537436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63B70-0786-5E3E-B7CF-24440B562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310" y="0"/>
            <a:ext cx="7482287" cy="624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8F268-3251-7FA4-819E-FC7BEC76DC43}"/>
              </a:ext>
            </a:extLst>
          </p:cNvPr>
          <p:cNvSpPr txBox="1"/>
          <p:nvPr/>
        </p:nvSpPr>
        <p:spPr>
          <a:xfrm>
            <a:off x="2819400" y="6362805"/>
            <a:ext cx="8229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https://dec.vermont.gov/watershed/lakes-ponds/data-maps/scorecard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92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858AD-153D-B3AA-3B28-ACB4106B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75" y="0"/>
            <a:ext cx="581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2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A175F-0655-929A-A5FD-9406570A9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69" y="0"/>
            <a:ext cx="5891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0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7FB78A-1925-4BBF-65E5-C0F44F399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68" y="0"/>
            <a:ext cx="586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1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D0A8E-D09C-D02B-262D-7816B4FBB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752" y="0"/>
            <a:ext cx="5800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80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1219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LMP Reporting: Lake Assessment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Compliance with VT Water Quality Standards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86E89-9192-4156-8E85-52B0C17E9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293" y="1168255"/>
            <a:ext cx="4953925" cy="5673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465BE-9B5D-BA84-0481-B5E9C8322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475" y="1168255"/>
            <a:ext cx="2352563" cy="568974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35B00FE-3229-31A6-DC4F-0EBB3BDDB7D2}"/>
              </a:ext>
            </a:extLst>
          </p:cNvPr>
          <p:cNvSpPr/>
          <p:nvPr/>
        </p:nvSpPr>
        <p:spPr>
          <a:xfrm>
            <a:off x="5486400" y="61722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74B746-1F1D-36DB-AF28-10DE079A87E9}"/>
              </a:ext>
            </a:extLst>
          </p:cNvPr>
          <p:cNvSpPr/>
          <p:nvPr/>
        </p:nvSpPr>
        <p:spPr>
          <a:xfrm>
            <a:off x="5486400" y="296608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4184F9E-2754-9F77-BAD7-8A189AA31EA8}"/>
              </a:ext>
            </a:extLst>
          </p:cNvPr>
          <p:cNvSpPr/>
          <p:nvPr/>
        </p:nvSpPr>
        <p:spPr>
          <a:xfrm>
            <a:off x="5486400" y="24384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1C06F30-92CC-6C76-D803-2DC2D023D5DC}"/>
              </a:ext>
            </a:extLst>
          </p:cNvPr>
          <p:cNvSpPr/>
          <p:nvPr/>
        </p:nvSpPr>
        <p:spPr>
          <a:xfrm>
            <a:off x="5486400" y="33147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B9C2687-9CAD-7FF5-31FC-7DDAEAF9E56C}"/>
              </a:ext>
            </a:extLst>
          </p:cNvPr>
          <p:cNvSpPr/>
          <p:nvPr/>
        </p:nvSpPr>
        <p:spPr>
          <a:xfrm rot="5400000">
            <a:off x="9085685" y="1444965"/>
            <a:ext cx="353677" cy="194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36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6547E-D29D-936A-68DA-42C711BB1249}"/>
              </a:ext>
            </a:extLst>
          </p:cNvPr>
          <p:cNvSpPr txBox="1"/>
          <p:nvPr/>
        </p:nvSpPr>
        <p:spPr>
          <a:xfrm>
            <a:off x="0" y="648747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http://waterontheweb.org/under/lakeecology/10_biological_lakezones.html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6E07F-EF36-F1F1-62BC-DEFB64786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72" y="5925"/>
            <a:ext cx="9081855" cy="64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E5E02-7A48-338E-33E9-D7374D40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57" y="10477"/>
            <a:ext cx="10069885" cy="6847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6547E-D29D-936A-68DA-42C711BB1249}"/>
              </a:ext>
            </a:extLst>
          </p:cNvPr>
          <p:cNvSpPr txBox="1"/>
          <p:nvPr/>
        </p:nvSpPr>
        <p:spPr>
          <a:xfrm>
            <a:off x="5266677" y="641588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https://kascomarine.com/blog/pond-lake-zone-identification/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8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C92913-F014-AF47-BBF2-4A5BAF4F5C7C}"/>
              </a:ext>
            </a:extLst>
          </p:cNvPr>
          <p:cNvSpPr/>
          <p:nvPr/>
        </p:nvSpPr>
        <p:spPr>
          <a:xfrm>
            <a:off x="746234" y="1776249"/>
            <a:ext cx="10193159" cy="3693822"/>
          </a:xfrm>
          <a:prstGeom prst="rect">
            <a:avLst/>
          </a:prstGeom>
          <a:gradFill>
            <a:gsLst>
              <a:gs pos="48000">
                <a:schemeClr val="accent5">
                  <a:lumMod val="20000"/>
                  <a:lumOff val="80000"/>
                </a:schemeClr>
              </a:gs>
              <a:gs pos="54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FC98A-34BA-E04C-83DE-3DF7B3293AAB}"/>
              </a:ext>
            </a:extLst>
          </p:cNvPr>
          <p:cNvSpPr/>
          <p:nvPr/>
        </p:nvSpPr>
        <p:spPr>
          <a:xfrm>
            <a:off x="8229600" y="1861456"/>
            <a:ext cx="2709793" cy="3559628"/>
          </a:xfrm>
          <a:prstGeom prst="rect">
            <a:avLst/>
          </a:prstGeom>
          <a:gradFill>
            <a:gsLst>
              <a:gs pos="64000">
                <a:schemeClr val="accent5">
                  <a:lumMod val="20000"/>
                  <a:lumOff val="8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73E849-F9F9-1D42-A602-8C34A84D48A8}"/>
              </a:ext>
            </a:extLst>
          </p:cNvPr>
          <p:cNvGrpSpPr/>
          <p:nvPr/>
        </p:nvGrpSpPr>
        <p:grpSpPr>
          <a:xfrm>
            <a:off x="4033157" y="4038075"/>
            <a:ext cx="3886200" cy="1117342"/>
            <a:chOff x="4033157" y="4038075"/>
            <a:chExt cx="3886200" cy="111734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32258C-A7A9-854D-90CA-EEEA05A90970}"/>
                </a:ext>
              </a:extLst>
            </p:cNvPr>
            <p:cNvCxnSpPr/>
            <p:nvPr/>
          </p:nvCxnSpPr>
          <p:spPr>
            <a:xfrm flipV="1">
              <a:off x="4033157" y="4185457"/>
              <a:ext cx="3886200" cy="969960"/>
            </a:xfrm>
            <a:prstGeom prst="straightConnector1">
              <a:avLst/>
            </a:prstGeom>
            <a:ln w="76200">
              <a:solidFill>
                <a:schemeClr val="accent2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F8A25A-1E36-5944-8383-E7C28A9E0631}"/>
                </a:ext>
              </a:extLst>
            </p:cNvPr>
            <p:cNvSpPr txBox="1"/>
            <p:nvPr/>
          </p:nvSpPr>
          <p:spPr>
            <a:xfrm rot="20587907">
              <a:off x="5508531" y="4038075"/>
              <a:ext cx="1662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Phosphorus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D522E44-FC65-2143-A09E-300CDF92583F}"/>
              </a:ext>
            </a:extLst>
          </p:cNvPr>
          <p:cNvSpPr/>
          <p:nvPr/>
        </p:nvSpPr>
        <p:spPr>
          <a:xfrm>
            <a:off x="746234" y="5355767"/>
            <a:ext cx="10193159" cy="3154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Sediment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56C8D8-AEF8-B440-8313-5B445701133E}"/>
              </a:ext>
            </a:extLst>
          </p:cNvPr>
          <p:cNvCxnSpPr/>
          <p:nvPr/>
        </p:nvCxnSpPr>
        <p:spPr>
          <a:xfrm>
            <a:off x="1812471" y="6106886"/>
            <a:ext cx="84908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F1D102-45AA-6843-B000-476303949BE3}"/>
              </a:ext>
            </a:extLst>
          </p:cNvPr>
          <p:cNvSpPr txBox="1"/>
          <p:nvPr/>
        </p:nvSpPr>
        <p:spPr>
          <a:xfrm>
            <a:off x="5227043" y="5751075"/>
            <a:ext cx="111280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F551EB-E29B-D54E-8928-124E186FA77A}"/>
              </a:ext>
            </a:extLst>
          </p:cNvPr>
          <p:cNvSpPr txBox="1"/>
          <p:nvPr/>
        </p:nvSpPr>
        <p:spPr>
          <a:xfrm rot="16200000">
            <a:off x="7794090" y="6087101"/>
            <a:ext cx="1218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4B86E4-8995-9F4F-A08A-A5059FA66F51}"/>
              </a:ext>
            </a:extLst>
          </p:cNvPr>
          <p:cNvGrpSpPr/>
          <p:nvPr/>
        </p:nvGrpSpPr>
        <p:grpSpPr>
          <a:xfrm>
            <a:off x="8256266" y="2750135"/>
            <a:ext cx="2030984" cy="2423313"/>
            <a:chOff x="8256266" y="2750135"/>
            <a:chExt cx="2030984" cy="242331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0CE6EDF-6E7A-F342-BE64-E5C92B946C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800" y="2750135"/>
              <a:ext cx="1279071" cy="98270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70AE74-2A17-EE41-8127-2D0A50D12EE8}"/>
                </a:ext>
              </a:extLst>
            </p:cNvPr>
            <p:cNvSpPr txBox="1"/>
            <p:nvPr/>
          </p:nvSpPr>
          <p:spPr>
            <a:xfrm rot="19304754">
              <a:off x="8256266" y="2888386"/>
              <a:ext cx="1662635" cy="461665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Phosphorus</a:t>
              </a:r>
            </a:p>
          </p:txBody>
        </p:sp>
        <p:sp>
          <p:nvSpPr>
            <p:cNvPr id="40" name="Curved Up Arrow 39">
              <a:extLst>
                <a:ext uri="{FF2B5EF4-FFF2-40B4-BE49-F238E27FC236}">
                  <a16:creationId xmlns:a16="http://schemas.microsoft.com/office/drawing/2014/main" id="{E05C9A09-3150-F242-A06F-9B4BBB71F493}"/>
                </a:ext>
              </a:extLst>
            </p:cNvPr>
            <p:cNvSpPr/>
            <p:nvPr/>
          </p:nvSpPr>
          <p:spPr>
            <a:xfrm rot="18718677">
              <a:off x="8800201" y="3940609"/>
              <a:ext cx="918929" cy="598168"/>
            </a:xfrm>
            <a:prstGeom prst="curvedUp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Curved Up Arrow 40">
              <a:extLst>
                <a:ext uri="{FF2B5EF4-FFF2-40B4-BE49-F238E27FC236}">
                  <a16:creationId xmlns:a16="http://schemas.microsoft.com/office/drawing/2014/main" id="{4F97A739-1DE2-F841-A0D5-A1725CAFC49C}"/>
                </a:ext>
              </a:extLst>
            </p:cNvPr>
            <p:cNvSpPr/>
            <p:nvPr/>
          </p:nvSpPr>
          <p:spPr>
            <a:xfrm rot="18718677">
              <a:off x="9528701" y="4414900"/>
              <a:ext cx="918929" cy="598168"/>
            </a:xfrm>
            <a:prstGeom prst="curvedUp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E00462-9B6B-154B-899F-1FAFB55F27D4}"/>
              </a:ext>
            </a:extLst>
          </p:cNvPr>
          <p:cNvGrpSpPr/>
          <p:nvPr/>
        </p:nvGrpSpPr>
        <p:grpSpPr>
          <a:xfrm>
            <a:off x="1534276" y="3732838"/>
            <a:ext cx="3026490" cy="1502392"/>
            <a:chOff x="1534276" y="3732838"/>
            <a:chExt cx="3026490" cy="15023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44C180-176C-5948-A85B-1B49CD9EB93C}"/>
                </a:ext>
              </a:extLst>
            </p:cNvPr>
            <p:cNvSpPr txBox="1"/>
            <p:nvPr/>
          </p:nvSpPr>
          <p:spPr>
            <a:xfrm rot="1692435">
              <a:off x="2802349" y="4115600"/>
              <a:ext cx="1112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Oxygen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B53876-D84E-2041-AA14-8A18476748AF}"/>
                </a:ext>
              </a:extLst>
            </p:cNvPr>
            <p:cNvCxnSpPr>
              <a:cxnSpLocks/>
            </p:cNvCxnSpPr>
            <p:nvPr/>
          </p:nvCxnSpPr>
          <p:spPr>
            <a:xfrm>
              <a:off x="1534276" y="3732838"/>
              <a:ext cx="3026490" cy="150239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10A9831-EFE1-3244-9609-B1A6CC5609A3}"/>
              </a:ext>
            </a:extLst>
          </p:cNvPr>
          <p:cNvSpPr/>
          <p:nvPr/>
        </p:nvSpPr>
        <p:spPr>
          <a:xfrm>
            <a:off x="764655" y="1796139"/>
            <a:ext cx="827353" cy="3559628"/>
          </a:xfrm>
          <a:prstGeom prst="rect">
            <a:avLst/>
          </a:prstGeom>
          <a:gradFill>
            <a:gsLst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C6281D-E2C5-0C4A-A826-BC519CFD6C73}"/>
              </a:ext>
            </a:extLst>
          </p:cNvPr>
          <p:cNvGrpSpPr/>
          <p:nvPr/>
        </p:nvGrpSpPr>
        <p:grpSpPr>
          <a:xfrm>
            <a:off x="3840446" y="3709859"/>
            <a:ext cx="4576604" cy="379983"/>
            <a:chOff x="3840446" y="3709859"/>
            <a:chExt cx="4576604" cy="37998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615000-1751-7641-8C20-CDA7A02B4C34}"/>
                </a:ext>
              </a:extLst>
            </p:cNvPr>
            <p:cNvSpPr/>
            <p:nvPr/>
          </p:nvSpPr>
          <p:spPr>
            <a:xfrm>
              <a:off x="3840446" y="3709859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DFCA4E8-89E2-B84A-BA29-9DE1A8408EDC}"/>
                </a:ext>
              </a:extLst>
            </p:cNvPr>
            <p:cNvSpPr/>
            <p:nvPr/>
          </p:nvSpPr>
          <p:spPr>
            <a:xfrm>
              <a:off x="4975563" y="3767415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119BC54-F193-7E4E-B7AC-042D50CF8E1E}"/>
                </a:ext>
              </a:extLst>
            </p:cNvPr>
            <p:cNvSpPr/>
            <p:nvPr/>
          </p:nvSpPr>
          <p:spPr>
            <a:xfrm>
              <a:off x="5862861" y="3802651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03BD537-D87D-9E4E-9D62-14377F6B7B8D}"/>
                </a:ext>
              </a:extLst>
            </p:cNvPr>
            <p:cNvSpPr/>
            <p:nvPr/>
          </p:nvSpPr>
          <p:spPr>
            <a:xfrm>
              <a:off x="6510673" y="3777889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C0B644-929E-D04F-939F-A80890183792}"/>
                </a:ext>
              </a:extLst>
            </p:cNvPr>
            <p:cNvSpPr/>
            <p:nvPr/>
          </p:nvSpPr>
          <p:spPr>
            <a:xfrm>
              <a:off x="7552434" y="3749833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3E73561-0D60-B447-ADBF-C4803D1EA171}"/>
                </a:ext>
              </a:extLst>
            </p:cNvPr>
            <p:cNvSpPr/>
            <p:nvPr/>
          </p:nvSpPr>
          <p:spPr>
            <a:xfrm>
              <a:off x="8155793" y="3818340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5EA424C6-D54F-D249-AD83-4088F7CC6094}"/>
                </a:ext>
              </a:extLst>
            </p:cNvPr>
            <p:cNvSpPr/>
            <p:nvPr/>
          </p:nvSpPr>
          <p:spPr>
            <a:xfrm>
              <a:off x="6096000" y="4008391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F4204902-3676-9640-B46D-F712744BD21A}"/>
                </a:ext>
              </a:extLst>
            </p:cNvPr>
            <p:cNvSpPr/>
            <p:nvPr/>
          </p:nvSpPr>
          <p:spPr>
            <a:xfrm>
              <a:off x="6819354" y="3960318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0F98FDF-2E7C-5846-B4EC-24C5A05AE881}"/>
                </a:ext>
              </a:extLst>
            </p:cNvPr>
            <p:cNvSpPr/>
            <p:nvPr/>
          </p:nvSpPr>
          <p:spPr>
            <a:xfrm>
              <a:off x="6902761" y="3841652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80C4BFD-FDE0-554A-9982-0B31A53ACA25}"/>
                </a:ext>
              </a:extLst>
            </p:cNvPr>
            <p:cNvSpPr/>
            <p:nvPr/>
          </p:nvSpPr>
          <p:spPr>
            <a:xfrm>
              <a:off x="7651035" y="4044123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29529246-C762-1143-BBC0-7C64BB7E3A5B}"/>
                </a:ext>
              </a:extLst>
            </p:cNvPr>
            <p:cNvSpPr/>
            <p:nvPr/>
          </p:nvSpPr>
          <p:spPr>
            <a:xfrm>
              <a:off x="7326366" y="3964686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AE87A8B-4716-2E41-88D7-0F615B4EC078}"/>
                </a:ext>
              </a:extLst>
            </p:cNvPr>
            <p:cNvSpPr/>
            <p:nvPr/>
          </p:nvSpPr>
          <p:spPr>
            <a:xfrm>
              <a:off x="5371018" y="3844735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88D3E85D-AEBE-5449-81FA-415E6BB29EA0}"/>
                </a:ext>
              </a:extLst>
            </p:cNvPr>
            <p:cNvSpPr/>
            <p:nvPr/>
          </p:nvSpPr>
          <p:spPr>
            <a:xfrm>
              <a:off x="7100218" y="3741035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1D8610F1-34A6-AC41-8ABD-998A9A07AF91}"/>
                </a:ext>
              </a:extLst>
            </p:cNvPr>
            <p:cNvSpPr/>
            <p:nvPr/>
          </p:nvSpPr>
          <p:spPr>
            <a:xfrm>
              <a:off x="7747873" y="3801299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557A51-514A-224C-82C4-62FEACCFAE5D}"/>
              </a:ext>
            </a:extLst>
          </p:cNvPr>
          <p:cNvGrpSpPr/>
          <p:nvPr/>
        </p:nvGrpSpPr>
        <p:grpSpPr>
          <a:xfrm>
            <a:off x="8833194" y="1790897"/>
            <a:ext cx="2096100" cy="668143"/>
            <a:chOff x="8833194" y="1790897"/>
            <a:chExt cx="2096100" cy="66814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8E03500-002D-6342-981F-26FF3472CD6E}"/>
                </a:ext>
              </a:extLst>
            </p:cNvPr>
            <p:cNvSpPr/>
            <p:nvPr/>
          </p:nvSpPr>
          <p:spPr>
            <a:xfrm>
              <a:off x="8833194" y="1962896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18F235-0615-7C4D-9B39-FB04537B571E}"/>
                </a:ext>
              </a:extLst>
            </p:cNvPr>
            <p:cNvSpPr/>
            <p:nvPr/>
          </p:nvSpPr>
          <p:spPr>
            <a:xfrm>
              <a:off x="9246851" y="1872788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F0485F-6494-0148-B5C9-D8BD77043CC8}"/>
                </a:ext>
              </a:extLst>
            </p:cNvPr>
            <p:cNvSpPr/>
            <p:nvPr/>
          </p:nvSpPr>
          <p:spPr>
            <a:xfrm>
              <a:off x="10523520" y="1872788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1366C0A-80DB-5445-B3E6-51ABDF7AAE3E}"/>
                </a:ext>
              </a:extLst>
            </p:cNvPr>
            <p:cNvSpPr/>
            <p:nvPr/>
          </p:nvSpPr>
          <p:spPr>
            <a:xfrm>
              <a:off x="9965871" y="2061455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E6F52B-2DB7-2C45-95C0-CABADC5E9CC1}"/>
                </a:ext>
              </a:extLst>
            </p:cNvPr>
            <p:cNvSpPr/>
            <p:nvPr/>
          </p:nvSpPr>
          <p:spPr>
            <a:xfrm>
              <a:off x="10303431" y="1819745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17B75AA-8F1A-1842-864F-B1B0CFBFC3BD}"/>
                </a:ext>
              </a:extLst>
            </p:cNvPr>
            <p:cNvSpPr/>
            <p:nvPr/>
          </p:nvSpPr>
          <p:spPr>
            <a:xfrm>
              <a:off x="9754556" y="1790897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2020723-4FA7-9640-8716-0BBD8E63A9D3}"/>
                </a:ext>
              </a:extLst>
            </p:cNvPr>
            <p:cNvSpPr/>
            <p:nvPr/>
          </p:nvSpPr>
          <p:spPr>
            <a:xfrm>
              <a:off x="10559368" y="2128158"/>
              <a:ext cx="261257" cy="2286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82CB5BD0-FE6F-6D4C-A95D-40CCBD9360AF}"/>
                </a:ext>
              </a:extLst>
            </p:cNvPr>
            <p:cNvSpPr/>
            <p:nvPr/>
          </p:nvSpPr>
          <p:spPr>
            <a:xfrm>
              <a:off x="10109356" y="2237284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B680BEF-2167-BE40-B8F8-F8980C45E55D}"/>
                </a:ext>
              </a:extLst>
            </p:cNvPr>
            <p:cNvSpPr/>
            <p:nvPr/>
          </p:nvSpPr>
          <p:spPr>
            <a:xfrm>
              <a:off x="10473192" y="1831095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1661BC5-6739-5F40-8147-EEEEB9AF1CAB}"/>
                </a:ext>
              </a:extLst>
            </p:cNvPr>
            <p:cNvSpPr/>
            <p:nvPr/>
          </p:nvSpPr>
          <p:spPr>
            <a:xfrm>
              <a:off x="10434059" y="2413321"/>
              <a:ext cx="456102" cy="45719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89155E8-7F66-134D-8EB2-86FCFAD7AB66}"/>
              </a:ext>
            </a:extLst>
          </p:cNvPr>
          <p:cNvGrpSpPr/>
          <p:nvPr/>
        </p:nvGrpSpPr>
        <p:grpSpPr>
          <a:xfrm>
            <a:off x="311499" y="312173"/>
            <a:ext cx="11786716" cy="866775"/>
            <a:chOff x="276225" y="312174"/>
            <a:chExt cx="8383851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008D93D-EE1A-3242-A9ED-B192CDFA7846}"/>
                </a:ext>
              </a:extLst>
            </p:cNvPr>
            <p:cNvSpPr txBox="1"/>
            <p:nvPr/>
          </p:nvSpPr>
          <p:spPr>
            <a:xfrm>
              <a:off x="276225" y="312174"/>
              <a:ext cx="7534275" cy="42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Internal Phosphorus Loading From Anoxic Sediment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B19F07-1F6F-3C4C-A11C-FB803558A168}"/>
                </a:ext>
              </a:extLst>
            </p:cNvPr>
            <p:cNvCxnSpPr>
              <a:cxnSpLocks/>
            </p:cNvCxnSpPr>
            <p:nvPr/>
          </p:nvCxnSpPr>
          <p:spPr>
            <a:xfrm>
              <a:off x="352425" y="829085"/>
              <a:ext cx="8307651" cy="630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9D51827-D983-8A4B-B2EA-878700EDE389}"/>
              </a:ext>
            </a:extLst>
          </p:cNvPr>
          <p:cNvSpPr txBox="1"/>
          <p:nvPr/>
        </p:nvSpPr>
        <p:spPr>
          <a:xfrm rot="16200000">
            <a:off x="1264322" y="5959458"/>
            <a:ext cx="9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51F37-BEF7-650D-03AF-571753AB72F6}"/>
              </a:ext>
            </a:extLst>
          </p:cNvPr>
          <p:cNvSpPr/>
          <p:nvPr/>
        </p:nvSpPr>
        <p:spPr>
          <a:xfrm>
            <a:off x="766281" y="1460080"/>
            <a:ext cx="10193159" cy="315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882A2-3D31-F5A3-012C-2F4848117DDC}"/>
              </a:ext>
            </a:extLst>
          </p:cNvPr>
          <p:cNvSpPr/>
          <p:nvPr/>
        </p:nvSpPr>
        <p:spPr>
          <a:xfrm>
            <a:off x="766281" y="3240619"/>
            <a:ext cx="10193159" cy="315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Thermocline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EA5E5A-F08F-8B89-6FD1-4CC37F03635C}"/>
              </a:ext>
            </a:extLst>
          </p:cNvPr>
          <p:cNvSpPr txBox="1"/>
          <p:nvPr/>
        </p:nvSpPr>
        <p:spPr>
          <a:xfrm>
            <a:off x="8587897" y="6502343"/>
            <a:ext cx="3604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(Image </a:t>
            </a:r>
            <a:r>
              <a:rPr lang="en-US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Peter Isles, VT DEC)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2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524" y="232700"/>
            <a:ext cx="7321285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4724400" cy="4862052"/>
          </a:xfrm>
        </p:spPr>
        <p:txBody>
          <a:bodyPr>
            <a:normAutofit/>
          </a:bodyPr>
          <a:lstStyle/>
          <a:p>
            <a:r>
              <a:rPr lang="en-US" sz="2800" dirty="0"/>
              <a:t>Overview of VT Lakes Lay Monitoring Program (LMP)</a:t>
            </a:r>
          </a:p>
          <a:p>
            <a:r>
              <a:rPr lang="en-US" sz="2800" dirty="0"/>
              <a:t>LMP Data, Reporting and Assessment</a:t>
            </a:r>
          </a:p>
          <a:p>
            <a:r>
              <a:rPr lang="en-US" sz="2800" dirty="0"/>
              <a:t>2022 LMP Sampling Methodology Pilot Study</a:t>
            </a:r>
          </a:p>
          <a:p>
            <a:r>
              <a:rPr lang="en-US" sz="2800" dirty="0"/>
              <a:t>Analyses, Summary and Next Steps for 2023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D92B4-0288-C255-E30D-043F411D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82" y="1676400"/>
            <a:ext cx="549371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5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75872-FC1B-A9DA-8E72-B1750CBD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7070"/>
            <a:ext cx="482311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CD432-CAA5-F680-B116-892015D64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4926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7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88136-24F7-D640-038C-8FE2D383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"/>
            <a:ext cx="100092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1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LMP Staff QC Sampling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586B4A-5578-D1AC-90A3-D91F7A839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52" y="1412021"/>
            <a:ext cx="10032895" cy="5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74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LMP Staff QC Sampling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EA6F1-F417-0633-6D0E-3527D1D4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5" y="1449875"/>
            <a:ext cx="10696129" cy="525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3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LMP Staff QC Sampling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9AC31F-2B14-94FD-B3D8-A19D5FB29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17" y="1441124"/>
            <a:ext cx="10099766" cy="52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6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90097"/>
            <a:ext cx="8229600" cy="114300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LMP Hose Sampling Methodology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Considerations for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56085"/>
            <a:ext cx="6629400" cy="487283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Twice Secchi depth is dynamic and can extend beyond euphotic </a:t>
            </a:r>
            <a:r>
              <a:rPr lang="en-US" sz="2800"/>
              <a:t>zone and into </a:t>
            </a:r>
            <a:r>
              <a:rPr lang="en-US" sz="2800" dirty="0"/>
              <a:t>anoxic hypolimnion</a:t>
            </a:r>
          </a:p>
          <a:p>
            <a:r>
              <a:rPr lang="en-US" sz="2800" dirty="0"/>
              <a:t>Depth-integrated sample results can be influenced by internal phosphorus loading</a:t>
            </a:r>
          </a:p>
          <a:p>
            <a:r>
              <a:rPr lang="en-US" sz="2800" dirty="0"/>
              <a:t>Need vertical profile data to inform assessment of Aesthetics Use (surface water versus deep water)</a:t>
            </a:r>
          </a:p>
          <a:p>
            <a:r>
              <a:rPr lang="en-US" sz="2800" dirty="0"/>
              <a:t>Difficult, and difficult to quality control/assure (contamination?)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23A56-BB45-2B43-31C8-E0262D1F8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900" y="1447200"/>
            <a:ext cx="4058100" cy="54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7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52718"/>
            <a:ext cx="4668957" cy="140053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latin typeface="+mn-lt"/>
              </a:rPr>
              <a:t>2022 LMP Sampling Methodology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Pilot Study</a:t>
            </a:r>
          </a:p>
        </p:txBody>
      </p:sp>
      <p:pic>
        <p:nvPicPr>
          <p:cNvPr id="5" name="Picture 4" descr="A picture containing water, outdoor, water sport, swimming&#10;&#10;Description automatically generated">
            <a:extLst>
              <a:ext uri="{FF2B5EF4-FFF2-40B4-BE49-F238E27FC236}">
                <a16:creationId xmlns:a16="http://schemas.microsoft.com/office/drawing/2014/main" id="{B80D0B5F-D308-7B62-3C74-06B5F7EE2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r="3" b="23787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670" y="2328654"/>
            <a:ext cx="4668956" cy="4195481"/>
          </a:xfrm>
        </p:spPr>
        <p:txBody>
          <a:bodyPr>
            <a:noAutofit/>
          </a:bodyPr>
          <a:lstStyle/>
          <a:p>
            <a:r>
              <a:rPr lang="en-US" sz="2400" dirty="0"/>
              <a:t>16 lakes/monitors participated</a:t>
            </a:r>
          </a:p>
          <a:p>
            <a:r>
              <a:rPr lang="en-US" sz="2400" dirty="0"/>
              <a:t>10 lakes with significant internal phosphorus loading</a:t>
            </a:r>
          </a:p>
          <a:p>
            <a:r>
              <a:rPr lang="en-US" sz="2400" dirty="0"/>
              <a:t>Compare hose to surface samples for assessment</a:t>
            </a:r>
          </a:p>
          <a:p>
            <a:r>
              <a:rPr lang="en-US" sz="2400" dirty="0"/>
              <a:t>Correlate to Secchi depth with and without view tube/scope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7BD7F-B16C-AAD9-2180-30EA7136D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27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84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476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F32AAE6-C85B-EE6F-F74E-FADD28026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28993"/>
            <a:ext cx="10905066" cy="52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4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4A151F-D99F-6C77-E58C-EC6A4B49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1" y="643467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1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9A1AD85-F96F-48E1-8F74-E76093CFE7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761024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2230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524" y="232700"/>
            <a:ext cx="7321285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LMP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5334000" cy="486205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Equip volunteers (Lay Monitors) to conduct periodic lake water quality sampling from their boat using quality-assured methods</a:t>
            </a:r>
          </a:p>
          <a:p>
            <a:r>
              <a:rPr lang="en-US" sz="2400" dirty="0"/>
              <a:t>Establish baseline water quality conditions in VT lakes (summer)</a:t>
            </a:r>
          </a:p>
          <a:p>
            <a:r>
              <a:rPr lang="en-US" sz="2400" dirty="0"/>
              <a:t>Track long-term nutrient trends in VT lakes and assess monitoring data for compliance with VT Water Quality Standards</a:t>
            </a:r>
          </a:p>
          <a:p>
            <a:r>
              <a:rPr lang="en-US" sz="2400" dirty="0"/>
              <a:t>Educate lakeshore homeowners and lake users about lake ecology and stewardship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4721F-47AC-7F28-1ED0-3AF80D811A91}"/>
              </a:ext>
            </a:extLst>
          </p:cNvPr>
          <p:cNvSpPr txBox="1"/>
          <p:nvPr/>
        </p:nvSpPr>
        <p:spPr>
          <a:xfrm>
            <a:off x="1981200" y="6496840"/>
            <a:ext cx="848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https://dec.vermont.gov/watershed/lakes-ponds/monitor/lay-monitoring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133696-217B-91B6-3DCC-23454935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075" y="1115215"/>
            <a:ext cx="5114925" cy="5381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4B14BA-8DD1-4D70-06AB-EA202A12940F}"/>
              </a:ext>
            </a:extLst>
          </p:cNvPr>
          <p:cNvSpPr/>
          <p:nvPr/>
        </p:nvSpPr>
        <p:spPr>
          <a:xfrm>
            <a:off x="10488654" y="2667000"/>
            <a:ext cx="1779546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bg1"/>
                </a:solidFill>
              </a:rPr>
              <a:t>(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Total Phosphorus</a:t>
            </a:r>
            <a:r>
              <a:rPr lang="en-US" sz="1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923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231CFD-97C3-C82C-1EDF-0C19C0995A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037294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6619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49F28-D21C-3649-27F0-DF1005EC2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81378"/>
            <a:ext cx="10905066" cy="50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3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D0DBF-33F8-A05A-0C5B-A0A52431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47" y="685800"/>
            <a:ext cx="1102690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26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12722-10BF-7C26-385D-97337C9C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3476341"/>
            <a:ext cx="5638799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51FBC9-E623-01E9-F96A-6DB8C1BD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05" y="3474720"/>
            <a:ext cx="5615402" cy="3383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0A3642-7B6C-B6B8-CBB8-B9FEC196F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0"/>
            <a:ext cx="5626122" cy="3381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ACE27-56B5-149F-A95A-5463B9540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18" y="0"/>
            <a:ext cx="5586531" cy="33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72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7BC61-53FC-2E1B-5FDD-7D63434E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87" y="0"/>
            <a:ext cx="5638798" cy="33832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71A3D-84F9-FB49-926F-B0989869C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74" y="-1049"/>
            <a:ext cx="5617143" cy="338432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9EB0D-A94E-8235-2512-B4354416D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87" y="3474720"/>
            <a:ext cx="5638799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3E22B-19DB-EBFE-88FD-4BBDE893F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238" y="3474720"/>
            <a:ext cx="563879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73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148DB-86C8-A8EC-DBB0-894CDD65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40584"/>
            <a:ext cx="5294716" cy="317683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D9B33FF-CD01-E66C-0D67-BACDB63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840585"/>
            <a:ext cx="5294715" cy="317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9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80F37A-06FA-AAE1-49FF-0D6478D1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72" y="-7325"/>
            <a:ext cx="4398613" cy="3397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E84ED-AF57-AF33-420F-6CA57C14A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70" y="1185696"/>
            <a:ext cx="6082930" cy="469906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C8674-B03F-9A03-D3FF-DEB3401DC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28" y="3469283"/>
            <a:ext cx="4392127" cy="34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78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4C38C5-208F-FF47-F37F-59DB163F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720" y="1688393"/>
            <a:ext cx="6035040" cy="3632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9C9BF3-493C-718D-BC53-5C2E65064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7" y="3463371"/>
            <a:ext cx="5628819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0DE388-1A0F-85BC-5DDC-49636F94E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7" y="0"/>
            <a:ext cx="5621335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38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8D96565-AD8D-71E6-BB12-763FC20D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542" y="1383916"/>
            <a:ext cx="5294716" cy="409016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8DEE236E-6E67-E025-6A03-C503AC42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3" y="1383916"/>
            <a:ext cx="5294715" cy="40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47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C31E-F31D-1EAB-1433-77842EC8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6" y="666325"/>
            <a:ext cx="7654046" cy="1325563"/>
          </a:xfrm>
        </p:spPr>
        <p:txBody>
          <a:bodyPr/>
          <a:lstStyle/>
          <a:p>
            <a:r>
              <a:rPr lang="en-US" b="1" dirty="0"/>
              <a:t>2022 Pilot Study Summary &amp; 2023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838B-B9A4-2978-66A3-BB46B94F0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2590800"/>
            <a:ext cx="10954305" cy="4450982"/>
          </a:xfrm>
        </p:spPr>
        <p:txBody>
          <a:bodyPr>
            <a:normAutofit/>
          </a:bodyPr>
          <a:lstStyle/>
          <a:p>
            <a:r>
              <a:rPr lang="en-US" dirty="0"/>
              <a:t>2022 Pilot Study Summary</a:t>
            </a:r>
          </a:p>
          <a:p>
            <a:pPr lvl="1"/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Total phosphorus and chlorophyll-a have the highest correlation with Secchi depth when using a view tube and when sampled by bottle grab at the surface instead of by depth-integrated hose at twice the Secchi depth</a:t>
            </a:r>
          </a:p>
          <a:p>
            <a:pPr lvl="1"/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deep hose sample can pick up additional total phosphorus and chlorophyll-a from internal phosphorus loading trapped in the anoxic hypolimnion of certain lakes (10 out of 16 in the study), which is evident when separating the lakes for analysis</a:t>
            </a:r>
            <a:endParaRPr lang="en-US" dirty="0">
              <a:latin typeface="+mn-lt"/>
            </a:endParaRPr>
          </a:p>
          <a:p>
            <a:r>
              <a:rPr lang="en-US" dirty="0"/>
              <a:t>2023 Next Steps: New LMP Protocol/QAPP (No More Hose!), similar to </a:t>
            </a:r>
            <a:r>
              <a:rPr lang="en-US">
                <a:hlinkClick r:id="rId2"/>
              </a:rPr>
              <a:t>NY CSLAP</a:t>
            </a:r>
            <a:endParaRPr lang="en-US" dirty="0"/>
          </a:p>
          <a:p>
            <a:pPr lvl="1"/>
            <a:r>
              <a:rPr lang="en-US" dirty="0"/>
              <a:t>Lay Monitors will collect biweekly surface water bottle grab samples and optional deep water grab samples (20 m or 1 m above bottom) using equipment provided or purchased</a:t>
            </a:r>
          </a:p>
          <a:p>
            <a:pPr lvl="1"/>
            <a:r>
              <a:rPr lang="en-US" dirty="0"/>
              <a:t>New data will be analyzed/assessed for trends by depth, separately from historical data</a:t>
            </a:r>
          </a:p>
          <a:p>
            <a:pPr lvl="1"/>
            <a:r>
              <a:rPr lang="en-US" dirty="0"/>
              <a:t>Add caffeine testing pilot for sampling as tracer of human wastewater (i.e. septic systems)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FC99A-2DD8-E360-27B7-B51F49B0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902" y="-1"/>
            <a:ext cx="4152960" cy="304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D63AE-D8F1-0B86-E2C5-29359691C916}"/>
              </a:ext>
            </a:extLst>
          </p:cNvPr>
          <p:cNvSpPr txBox="1"/>
          <p:nvPr/>
        </p:nvSpPr>
        <p:spPr>
          <a:xfrm>
            <a:off x="7239000" y="2695503"/>
            <a:ext cx="500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geyerinstructional.com/water-sampler.html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9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90097"/>
            <a:ext cx="82296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LMP Sampling Overview: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1979-2022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07" y="1600200"/>
            <a:ext cx="7010400" cy="4872831"/>
          </a:xfrm>
        </p:spPr>
        <p:txBody>
          <a:bodyPr>
            <a:noAutofit/>
          </a:bodyPr>
          <a:lstStyle/>
          <a:p>
            <a:r>
              <a:rPr lang="en-US" sz="2400" dirty="0"/>
              <a:t>Weekly from Memorial Day to Labor Day (minimum of 8 samples for summer mean): </a:t>
            </a:r>
          </a:p>
          <a:p>
            <a:pPr lvl="1"/>
            <a:r>
              <a:rPr lang="en-US" sz="2400" i="1" dirty="0"/>
              <a:t>Basic Sampling:</a:t>
            </a:r>
            <a:r>
              <a:rPr lang="en-US" sz="2400" dirty="0"/>
              <a:t> Measure Secchi disk transparency depth (clarity)</a:t>
            </a:r>
          </a:p>
          <a:p>
            <a:pPr lvl="1"/>
            <a:r>
              <a:rPr lang="en-US" sz="2400" i="1" dirty="0"/>
              <a:t>Supplemental Sampling:</a:t>
            </a:r>
            <a:r>
              <a:rPr lang="en-US" sz="2400" dirty="0"/>
              <a:t> Collect water samples with depth-integrated hose at twice Secchi depth that are lab tested for total phosphorus (nutrient) concentration and chlorophyll-a (algae) concentration</a:t>
            </a:r>
          </a:p>
          <a:p>
            <a:pPr lvl="1"/>
            <a:r>
              <a:rPr lang="en-US" sz="2400" dirty="0"/>
              <a:t>Complete a lake sampling form and user perception survey (algal observations)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C4DFBA-0949-474E-93DA-20F7FC0EC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350" y="1752600"/>
            <a:ext cx="4408893" cy="479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52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202E5A-A611-8105-2115-FA90F105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01"/>
            <a:ext cx="9143999" cy="6851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08" y="319680"/>
            <a:ext cx="1802185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371" y="4740356"/>
            <a:ext cx="4880688" cy="1648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667000" y="3164261"/>
            <a:ext cx="6858000" cy="1528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THANKS!</a:t>
            </a:r>
            <a:br>
              <a:rPr lang="en-US" sz="9600" dirty="0"/>
            </a:br>
            <a:r>
              <a:rPr lang="en-US" sz="9600" dirty="0"/>
              <a:t>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2E7A3-7937-4495-B49E-3ED9AED4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941" y="4771779"/>
            <a:ext cx="2213811" cy="1648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8CB38-21DE-579D-6B8F-F3AFF9662B24}"/>
              </a:ext>
            </a:extLst>
          </p:cNvPr>
          <p:cNvSpPr txBox="1"/>
          <p:nvPr/>
        </p:nvSpPr>
        <p:spPr>
          <a:xfrm>
            <a:off x="3925332" y="6421268"/>
            <a:ext cx="434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Mark.Mitchell@partner.Vermont.gov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4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914400"/>
          </a:xfrm>
        </p:spPr>
        <p:txBody>
          <a:bodyPr/>
          <a:lstStyle/>
          <a:p>
            <a:r>
              <a:rPr lang="en-US" dirty="0">
                <a:latin typeface="+mn-lt"/>
              </a:rPr>
              <a:t>LMP Staff Responsibilities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19200" y="1531374"/>
            <a:ext cx="6573249" cy="496301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Equipping and training new Lay Monitors</a:t>
            </a:r>
          </a:p>
          <a:p>
            <a:pPr lvl="0"/>
            <a:r>
              <a:rPr lang="en-US" sz="2400" dirty="0"/>
              <a:t>Quality Control (QC) sampling with Lay Monitors once each summer (ideally)</a:t>
            </a:r>
          </a:p>
          <a:p>
            <a:pPr lvl="0"/>
            <a:r>
              <a:rPr lang="en-US" sz="2400" dirty="0"/>
              <a:t>Picking up samples and logging them into the lab bi-weekly for testing</a:t>
            </a:r>
          </a:p>
          <a:p>
            <a:pPr lvl="0"/>
            <a:r>
              <a:rPr lang="en-US" sz="2400" dirty="0"/>
              <a:t>Answering questions on sampling, lake ecology and management</a:t>
            </a:r>
          </a:p>
          <a:p>
            <a:pPr lvl="0"/>
            <a:r>
              <a:rPr lang="en-US" sz="2400" dirty="0"/>
              <a:t>Processing and analyzing data, preparing annual reports and assessments</a:t>
            </a:r>
          </a:p>
          <a:p>
            <a:r>
              <a:rPr lang="en-US" sz="2400" dirty="0"/>
              <a:t>Quality Assurance Project Plan (QAPP)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91B1D-4518-476F-9EE4-0F35EC40C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449" y="1346517"/>
            <a:ext cx="4399551" cy="523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8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71800" y="113970"/>
            <a:ext cx="82296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LMP Operates Statewide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49" y="113970"/>
            <a:ext cx="1201457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4DDAD-70EA-0E28-E911-322FEB06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688" y="1226166"/>
            <a:ext cx="7225312" cy="54483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385C5A-6C6E-9515-C984-11EF5C6C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4509488" cy="5105400"/>
          </a:xfrm>
        </p:spPr>
        <p:txBody>
          <a:bodyPr>
            <a:normAutofit/>
          </a:bodyPr>
          <a:lstStyle/>
          <a:p>
            <a:r>
              <a:rPr lang="en-US" sz="2400" dirty="0"/>
              <a:t>In 2022, 83 inland lakes and 8 Lake Champlain stations were sampled by Lay Monitors</a:t>
            </a:r>
          </a:p>
          <a:p>
            <a:r>
              <a:rPr lang="en-US" sz="2400" dirty="0"/>
              <a:t>66 lakes were sampled for chlorophyll-a and/or total phosphorus</a:t>
            </a:r>
          </a:p>
          <a:p>
            <a:r>
              <a:rPr lang="en-US" sz="2400" dirty="0"/>
              <a:t>45 lakes were visited by LMP staff for training and/or QC sampling, including water quality vertical profiles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5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06173B-1524-416A-B43D-FDCEA20D3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29909"/>
            <a:ext cx="9144000" cy="441534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F5632DE1-C3B9-4C79-A93C-90BCCC4EB68A}"/>
              </a:ext>
            </a:extLst>
          </p:cNvPr>
          <p:cNvSpPr/>
          <p:nvPr/>
        </p:nvSpPr>
        <p:spPr>
          <a:xfrm>
            <a:off x="2819400" y="3733800"/>
            <a:ext cx="478804" cy="3322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LMP Data/Reports Accessible on LMP Website and WSMD Data Portal (IWIS)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166" y="1524000"/>
            <a:ext cx="8881603" cy="5006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hlinkClick r:id="rId3"/>
              </a:rPr>
              <a:t>https://dec.vermont.gov/watershed/lakes-ponds/monitor/lay-monitoring#Reports</a:t>
            </a:r>
            <a:endParaRPr lang="en-US" sz="2000" b="0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541" y="1877509"/>
            <a:ext cx="3887391" cy="442912"/>
          </a:xfrm>
        </p:spPr>
        <p:txBody>
          <a:bodyPr>
            <a:normAutofit fontScale="85000" lnSpcReduction="10000"/>
          </a:bodyPr>
          <a:lstStyle/>
          <a:p>
            <a:r>
              <a:rPr lang="en-US" sz="2000" b="0" dirty="0">
                <a:hlinkClick r:id="rId4"/>
              </a:rPr>
              <a:t>https://anrweb.vt.gov/DEC/IWIS/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15849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76" y="30890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Annual Lay Monitoring Reports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1FCBC-CF68-655B-0C30-55FCE18D1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537" y="1271185"/>
            <a:ext cx="3931463" cy="5586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6868D-D761-200D-CAB1-1D6817338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271186"/>
            <a:ext cx="3886200" cy="5586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0EA4B7-DD48-3BE8-CF1F-9CED76E95A0D}"/>
              </a:ext>
            </a:extLst>
          </p:cNvPr>
          <p:cNvSpPr/>
          <p:nvPr/>
        </p:nvSpPr>
        <p:spPr>
          <a:xfrm>
            <a:off x="6736537" y="3657600"/>
            <a:ext cx="3886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65E01C-2BB3-8814-E3DB-B89280D0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564" y="1621"/>
            <a:ext cx="7474505" cy="3441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0" y="156500"/>
            <a:ext cx="1201457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F6DB1-3852-22CF-F869-9B9666466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69" y="3414543"/>
            <a:ext cx="7472900" cy="3441836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FB09B1F6-9716-AAA1-EEC6-E860D4BF60CB}"/>
              </a:ext>
            </a:extLst>
          </p:cNvPr>
          <p:cNvSpPr/>
          <p:nvPr/>
        </p:nvSpPr>
        <p:spPr>
          <a:xfrm>
            <a:off x="9923675" y="1038166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D141AA0-B170-7248-1640-0897009C02AA}"/>
              </a:ext>
            </a:extLst>
          </p:cNvPr>
          <p:cNvSpPr/>
          <p:nvPr/>
        </p:nvSpPr>
        <p:spPr>
          <a:xfrm>
            <a:off x="9345850" y="11471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DF55ED4-FBBD-F6E5-9BEC-47AD5651972C}"/>
              </a:ext>
            </a:extLst>
          </p:cNvPr>
          <p:cNvSpPr/>
          <p:nvPr/>
        </p:nvSpPr>
        <p:spPr>
          <a:xfrm>
            <a:off x="8851689" y="1210292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0499DAF-9623-B496-B744-542C12B9194A}"/>
              </a:ext>
            </a:extLst>
          </p:cNvPr>
          <p:cNvSpPr/>
          <p:nvPr/>
        </p:nvSpPr>
        <p:spPr>
          <a:xfrm>
            <a:off x="10145598" y="44958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9ED2E29-FA47-6137-065F-DC827CD05C43}"/>
              </a:ext>
            </a:extLst>
          </p:cNvPr>
          <p:cNvSpPr/>
          <p:nvPr/>
        </p:nvSpPr>
        <p:spPr>
          <a:xfrm>
            <a:off x="8305800" y="4847295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1E47BD3-2446-30CE-79AB-752254D73505}"/>
              </a:ext>
            </a:extLst>
          </p:cNvPr>
          <p:cNvSpPr/>
          <p:nvPr/>
        </p:nvSpPr>
        <p:spPr>
          <a:xfrm>
            <a:off x="8500247" y="4847295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00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7383</TotalTime>
  <Words>822</Words>
  <Application>Microsoft Office PowerPoint</Application>
  <PresentationFormat>Widescreen</PresentationFormat>
  <Paragraphs>93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Franklin Gothic Demi Cond</vt:lpstr>
      <vt:lpstr>Wingdings 3</vt:lpstr>
      <vt:lpstr>Ion</vt:lpstr>
      <vt:lpstr>Office Theme</vt:lpstr>
      <vt:lpstr>Methodology Matters - Modifying the Vermont Lay Monitoring Program to Improve Lake Assessment</vt:lpstr>
      <vt:lpstr>Presentation Outline</vt:lpstr>
      <vt:lpstr>LMP Goals</vt:lpstr>
      <vt:lpstr>LMP Sampling Overview: 1979-2022</vt:lpstr>
      <vt:lpstr>LMP Staff Responsibilities</vt:lpstr>
      <vt:lpstr>LMP Operates Statewide</vt:lpstr>
      <vt:lpstr>LMP Data/Reports Accessible on LMP Website and WSMD Data Portal (IWIS) </vt:lpstr>
      <vt:lpstr>Annual Lay Monitoring Reports</vt:lpstr>
      <vt:lpstr>PowerPoint Presentation</vt:lpstr>
      <vt:lpstr>Annual Lay Monitoring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LMP Reporting: Lake Assessment Compliance with VT Water Quality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LMP Staff QC Sampling</vt:lpstr>
      <vt:lpstr>LMP Staff QC Sampling</vt:lpstr>
      <vt:lpstr>LMP Staff QC Sampling</vt:lpstr>
      <vt:lpstr>LMP Hose Sampling Methodology Considerations for Assessment</vt:lpstr>
      <vt:lpstr>2022 LMP Sampling Methodology Pilot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Pilot Study Summary &amp; 2023 Next Steps</vt:lpstr>
      <vt:lpstr>THANKS! Questions?</vt:lpstr>
    </vt:vector>
  </TitlesOfParts>
  <Company>Agency of Natural Resources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</dc:creator>
  <cp:lastModifiedBy>Mitchell, Mark</cp:lastModifiedBy>
  <cp:revision>119</cp:revision>
  <dcterms:created xsi:type="dcterms:W3CDTF">2015-08-07T12:59:10Z</dcterms:created>
  <dcterms:modified xsi:type="dcterms:W3CDTF">2023-02-24T02:34:32Z</dcterms:modified>
</cp:coreProperties>
</file>