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92" r:id="rId3"/>
    <p:sldId id="344" r:id="rId4"/>
    <p:sldId id="315" r:id="rId5"/>
    <p:sldId id="341" r:id="rId6"/>
    <p:sldId id="338" r:id="rId7"/>
    <p:sldId id="342" r:id="rId8"/>
    <p:sldId id="337" r:id="rId9"/>
    <p:sldId id="345" r:id="rId10"/>
    <p:sldId id="349" r:id="rId11"/>
    <p:sldId id="351" r:id="rId12"/>
    <p:sldId id="35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07" autoAdjust="0"/>
  </p:normalViewPr>
  <p:slideViewPr>
    <p:cSldViewPr>
      <p:cViewPr varScale="1">
        <p:scale>
          <a:sx n="99" d="100"/>
          <a:sy n="99" d="100"/>
        </p:scale>
        <p:origin x="3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36EB8-D411-41B9-BB37-2122B37937F6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27183-E769-491F-A631-9989FAE1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41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3BE3C64-E88A-4FEE-838A-6E1A86D3DD81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AA4042-0225-4253-8317-30D82732AA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3C64-E88A-4FEE-838A-6E1A86D3DD81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A4042-0225-4253-8317-30D82732AA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3C64-E88A-4FEE-838A-6E1A86D3DD81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A4042-0225-4253-8317-30D82732AA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3C64-E88A-4FEE-838A-6E1A86D3DD81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A4042-0225-4253-8317-30D82732AA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3C64-E88A-4FEE-838A-6E1A86D3DD81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A4042-0225-4253-8317-30D82732AA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3C64-E88A-4FEE-838A-6E1A86D3DD81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A4042-0225-4253-8317-30D82732AA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3C64-E88A-4FEE-838A-6E1A86D3DD81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A4042-0225-4253-8317-30D82732AA8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3C64-E88A-4FEE-838A-6E1A86D3DD81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A4042-0225-4253-8317-30D82732AA8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3C64-E88A-4FEE-838A-6E1A86D3DD81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A4042-0225-4253-8317-30D82732AA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3BE3C64-E88A-4FEE-838A-6E1A86D3DD81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A4042-0225-4253-8317-30D82732AA8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3BE3C64-E88A-4FEE-838A-6E1A86D3DD81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AA4042-0225-4253-8317-30D82732AA8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3BE3C64-E88A-4FEE-838A-6E1A86D3DD81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2AA4042-0225-4253-8317-30D82732AA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survey.healthvermont.gov/s3/PFOA-Blood-Draw-Registratio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7687" y="609600"/>
            <a:ext cx="8610600" cy="182976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PFOA Public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971800"/>
            <a:ext cx="7772400" cy="11997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Bennington/North Bennington</a:t>
            </a:r>
          </a:p>
          <a:p>
            <a:r>
              <a:rPr lang="en-US" dirty="0" err="1"/>
              <a:t>Tishman</a:t>
            </a:r>
            <a:r>
              <a:rPr lang="en-US" dirty="0"/>
              <a:t> Hall, Bennington College </a:t>
            </a:r>
          </a:p>
          <a:p>
            <a:r>
              <a:rPr lang="en-US" dirty="0"/>
              <a:t>September 28, 2016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Process for Moving Forward with Long-Term Solution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2743200"/>
            <a:ext cx="91344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Update from </a:t>
            </a:r>
          </a:p>
          <a:p>
            <a:pPr algn="ctr"/>
            <a:r>
              <a:rPr lang="en-US" sz="3200" b="1" dirty="0"/>
              <a:t>DEC Commissioner Schuren</a:t>
            </a:r>
            <a:endParaRPr lang="en-US" sz="3200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60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38200" y="1695585"/>
            <a:ext cx="7696200" cy="3943215"/>
            <a:chOff x="1140142" y="1554387"/>
            <a:chExt cx="6403658" cy="3409815"/>
          </a:xfrm>
        </p:grpSpPr>
        <p:sp>
          <p:nvSpPr>
            <p:cNvPr id="3" name="Freeform: Shape 2"/>
            <p:cNvSpPr/>
            <p:nvPr/>
          </p:nvSpPr>
          <p:spPr>
            <a:xfrm>
              <a:off x="1140143" y="1554387"/>
              <a:ext cx="1613992" cy="1140893"/>
            </a:xfrm>
            <a:custGeom>
              <a:avLst/>
              <a:gdLst>
                <a:gd name="connsiteX0" fmla="*/ 0 w 1521190"/>
                <a:gd name="connsiteY0" fmla="*/ 0 h 1064833"/>
                <a:gd name="connsiteX1" fmla="*/ 988774 w 1521190"/>
                <a:gd name="connsiteY1" fmla="*/ 0 h 1064833"/>
                <a:gd name="connsiteX2" fmla="*/ 1521190 w 1521190"/>
                <a:gd name="connsiteY2" fmla="*/ 532417 h 1064833"/>
                <a:gd name="connsiteX3" fmla="*/ 988774 w 1521190"/>
                <a:gd name="connsiteY3" fmla="*/ 1064833 h 1064833"/>
                <a:gd name="connsiteX4" fmla="*/ 0 w 1521190"/>
                <a:gd name="connsiteY4" fmla="*/ 1064833 h 1064833"/>
                <a:gd name="connsiteX5" fmla="*/ 532417 w 1521190"/>
                <a:gd name="connsiteY5" fmla="*/ 532417 h 1064833"/>
                <a:gd name="connsiteX6" fmla="*/ 0 w 1521190"/>
                <a:gd name="connsiteY6" fmla="*/ 0 h 106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1190" h="1064833">
                  <a:moveTo>
                    <a:pt x="1521189" y="0"/>
                  </a:moveTo>
                  <a:lnTo>
                    <a:pt x="1521189" y="692142"/>
                  </a:lnTo>
                  <a:lnTo>
                    <a:pt x="760594" y="1064833"/>
                  </a:lnTo>
                  <a:lnTo>
                    <a:pt x="1" y="692142"/>
                  </a:lnTo>
                  <a:lnTo>
                    <a:pt x="1" y="0"/>
                  </a:lnTo>
                  <a:lnTo>
                    <a:pt x="760594" y="372692"/>
                  </a:lnTo>
                  <a:lnTo>
                    <a:pt x="1521189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40" tIns="404552" rIns="5239" bIns="404551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50" dirty="0"/>
                <a:t>Define scope </a:t>
              </a:r>
            </a:p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50" dirty="0"/>
                <a:t>of problem</a:t>
              </a:r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2754134" y="1554387"/>
              <a:ext cx="4789666" cy="741580"/>
            </a:xfrm>
            <a:custGeom>
              <a:avLst/>
              <a:gdLst>
                <a:gd name="connsiteX0" fmla="*/ 164799 w 988773"/>
                <a:gd name="connsiteY0" fmla="*/ 0 h 6386221"/>
                <a:gd name="connsiteX1" fmla="*/ 823974 w 988773"/>
                <a:gd name="connsiteY1" fmla="*/ 0 h 6386221"/>
                <a:gd name="connsiteX2" fmla="*/ 988773 w 988773"/>
                <a:gd name="connsiteY2" fmla="*/ 164799 h 6386221"/>
                <a:gd name="connsiteX3" fmla="*/ 988773 w 988773"/>
                <a:gd name="connsiteY3" fmla="*/ 6386221 h 6386221"/>
                <a:gd name="connsiteX4" fmla="*/ 988773 w 988773"/>
                <a:gd name="connsiteY4" fmla="*/ 6386221 h 6386221"/>
                <a:gd name="connsiteX5" fmla="*/ 0 w 988773"/>
                <a:gd name="connsiteY5" fmla="*/ 6386221 h 6386221"/>
                <a:gd name="connsiteX6" fmla="*/ 0 w 988773"/>
                <a:gd name="connsiteY6" fmla="*/ 6386221 h 6386221"/>
                <a:gd name="connsiteX7" fmla="*/ 0 w 988773"/>
                <a:gd name="connsiteY7" fmla="*/ 164799 h 6386221"/>
                <a:gd name="connsiteX8" fmla="*/ 164799 w 988773"/>
                <a:gd name="connsiteY8" fmla="*/ 0 h 638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8773" h="6386221">
                  <a:moveTo>
                    <a:pt x="988773" y="1064395"/>
                  </a:moveTo>
                  <a:lnTo>
                    <a:pt x="988773" y="5321826"/>
                  </a:lnTo>
                  <a:cubicBezTo>
                    <a:pt x="988773" y="5909674"/>
                    <a:pt x="977349" y="6386218"/>
                    <a:pt x="963257" y="6386218"/>
                  </a:cubicBezTo>
                  <a:lnTo>
                    <a:pt x="0" y="6386218"/>
                  </a:lnTo>
                  <a:lnTo>
                    <a:pt x="0" y="638621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63257" y="3"/>
                  </a:lnTo>
                  <a:cubicBezTo>
                    <a:pt x="977349" y="3"/>
                    <a:pt x="988773" y="476547"/>
                    <a:pt x="988773" y="1064395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45726" rIns="45726" bIns="45726" numCol="1" spcCol="1270" anchor="ctr" anchorCtr="0">
              <a:noAutofit/>
            </a:bodyPr>
            <a:lstStyle/>
            <a:p>
              <a:pPr marL="171450" lvl="1" indent="-17145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dirty="0"/>
                <a:t>Complete site investigation</a:t>
              </a:r>
            </a:p>
            <a:p>
              <a:pPr marL="171450" lvl="1" indent="-17145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dirty="0"/>
                <a:t>Investigate and plan for final design</a:t>
              </a:r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1140142" y="2685755"/>
              <a:ext cx="1613992" cy="1140893"/>
            </a:xfrm>
            <a:custGeom>
              <a:avLst/>
              <a:gdLst>
                <a:gd name="connsiteX0" fmla="*/ 0 w 1521190"/>
                <a:gd name="connsiteY0" fmla="*/ 0 h 1064833"/>
                <a:gd name="connsiteX1" fmla="*/ 988774 w 1521190"/>
                <a:gd name="connsiteY1" fmla="*/ 0 h 1064833"/>
                <a:gd name="connsiteX2" fmla="*/ 1521190 w 1521190"/>
                <a:gd name="connsiteY2" fmla="*/ 532417 h 1064833"/>
                <a:gd name="connsiteX3" fmla="*/ 988774 w 1521190"/>
                <a:gd name="connsiteY3" fmla="*/ 1064833 h 1064833"/>
                <a:gd name="connsiteX4" fmla="*/ 0 w 1521190"/>
                <a:gd name="connsiteY4" fmla="*/ 1064833 h 1064833"/>
                <a:gd name="connsiteX5" fmla="*/ 532417 w 1521190"/>
                <a:gd name="connsiteY5" fmla="*/ 532417 h 1064833"/>
                <a:gd name="connsiteX6" fmla="*/ 0 w 1521190"/>
                <a:gd name="connsiteY6" fmla="*/ 0 h 106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1190" h="1064833">
                  <a:moveTo>
                    <a:pt x="1521189" y="0"/>
                  </a:moveTo>
                  <a:lnTo>
                    <a:pt x="1521189" y="692142"/>
                  </a:lnTo>
                  <a:lnTo>
                    <a:pt x="760594" y="1064833"/>
                  </a:lnTo>
                  <a:lnTo>
                    <a:pt x="1" y="692142"/>
                  </a:lnTo>
                  <a:lnTo>
                    <a:pt x="1" y="0"/>
                  </a:lnTo>
                  <a:lnTo>
                    <a:pt x="760594" y="372692"/>
                  </a:lnTo>
                  <a:lnTo>
                    <a:pt x="1521189" y="0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73" tIns="407886" rIns="8573" bIns="407885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50" dirty="0"/>
            </a:p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50" dirty="0"/>
                <a:t>What’s the smartest way to fix it? </a:t>
              </a:r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2754134" y="2686601"/>
              <a:ext cx="4789666" cy="741970"/>
            </a:xfrm>
            <a:custGeom>
              <a:avLst/>
              <a:gdLst>
                <a:gd name="connsiteX0" fmla="*/ 164885 w 989293"/>
                <a:gd name="connsiteY0" fmla="*/ 0 h 6386221"/>
                <a:gd name="connsiteX1" fmla="*/ 824408 w 989293"/>
                <a:gd name="connsiteY1" fmla="*/ 0 h 6386221"/>
                <a:gd name="connsiteX2" fmla="*/ 989293 w 989293"/>
                <a:gd name="connsiteY2" fmla="*/ 164885 h 6386221"/>
                <a:gd name="connsiteX3" fmla="*/ 989293 w 989293"/>
                <a:gd name="connsiteY3" fmla="*/ 6386221 h 6386221"/>
                <a:gd name="connsiteX4" fmla="*/ 989293 w 989293"/>
                <a:gd name="connsiteY4" fmla="*/ 6386221 h 6386221"/>
                <a:gd name="connsiteX5" fmla="*/ 0 w 989293"/>
                <a:gd name="connsiteY5" fmla="*/ 6386221 h 6386221"/>
                <a:gd name="connsiteX6" fmla="*/ 0 w 989293"/>
                <a:gd name="connsiteY6" fmla="*/ 6386221 h 6386221"/>
                <a:gd name="connsiteX7" fmla="*/ 0 w 989293"/>
                <a:gd name="connsiteY7" fmla="*/ 164885 h 6386221"/>
                <a:gd name="connsiteX8" fmla="*/ 164885 w 989293"/>
                <a:gd name="connsiteY8" fmla="*/ 0 h 638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9293" h="6386221">
                  <a:moveTo>
                    <a:pt x="989293" y="1064391"/>
                  </a:moveTo>
                  <a:lnTo>
                    <a:pt x="989293" y="5321830"/>
                  </a:lnTo>
                  <a:cubicBezTo>
                    <a:pt x="989293" y="5909672"/>
                    <a:pt x="977857" y="6386218"/>
                    <a:pt x="963751" y="6386218"/>
                  </a:cubicBezTo>
                  <a:lnTo>
                    <a:pt x="0" y="6386218"/>
                  </a:lnTo>
                  <a:lnTo>
                    <a:pt x="0" y="638621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63751" y="3"/>
                  </a:lnTo>
                  <a:cubicBezTo>
                    <a:pt x="977857" y="3"/>
                    <a:pt x="989293" y="476549"/>
                    <a:pt x="989293" y="1064391"/>
                  </a:cubicBez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1" tIns="45744" rIns="45744" bIns="45746" numCol="1" spcCol="1270" anchor="ctr" anchorCtr="0">
              <a:noAutofit/>
            </a:bodyPr>
            <a:lstStyle/>
            <a:p>
              <a:pPr marL="171450" lvl="1" indent="-17145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dirty="0"/>
                <a:t>Submit Corrective Action Plan (CAP)</a:t>
              </a:r>
            </a:p>
            <a:p>
              <a:pPr marL="171450" lvl="1" indent="-17145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dirty="0"/>
                <a:t>Approve Corrective Action Plan (CAP)</a:t>
              </a: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140142" y="3823309"/>
              <a:ext cx="1613993" cy="1140893"/>
            </a:xfrm>
            <a:custGeom>
              <a:avLst/>
              <a:gdLst>
                <a:gd name="connsiteX0" fmla="*/ 0 w 1521190"/>
                <a:gd name="connsiteY0" fmla="*/ 0 h 1064833"/>
                <a:gd name="connsiteX1" fmla="*/ 988774 w 1521190"/>
                <a:gd name="connsiteY1" fmla="*/ 0 h 1064833"/>
                <a:gd name="connsiteX2" fmla="*/ 1521190 w 1521190"/>
                <a:gd name="connsiteY2" fmla="*/ 532417 h 1064833"/>
                <a:gd name="connsiteX3" fmla="*/ 988774 w 1521190"/>
                <a:gd name="connsiteY3" fmla="*/ 1064833 h 1064833"/>
                <a:gd name="connsiteX4" fmla="*/ 0 w 1521190"/>
                <a:gd name="connsiteY4" fmla="*/ 1064833 h 1064833"/>
                <a:gd name="connsiteX5" fmla="*/ 532417 w 1521190"/>
                <a:gd name="connsiteY5" fmla="*/ 532417 h 1064833"/>
                <a:gd name="connsiteX6" fmla="*/ 0 w 1521190"/>
                <a:gd name="connsiteY6" fmla="*/ 0 h 106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1190" h="1064833">
                  <a:moveTo>
                    <a:pt x="1521189" y="0"/>
                  </a:moveTo>
                  <a:lnTo>
                    <a:pt x="1521189" y="692142"/>
                  </a:lnTo>
                  <a:lnTo>
                    <a:pt x="760594" y="1064833"/>
                  </a:lnTo>
                  <a:lnTo>
                    <a:pt x="1" y="692142"/>
                  </a:lnTo>
                  <a:lnTo>
                    <a:pt x="1" y="0"/>
                  </a:lnTo>
                  <a:lnTo>
                    <a:pt x="760594" y="372692"/>
                  </a:lnTo>
                  <a:lnTo>
                    <a:pt x="1521189" y="0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40" tIns="404552" rIns="5239" bIns="404551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50" dirty="0"/>
                <a:t>Make the solution happen</a:t>
              </a:r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2754134" y="3823309"/>
              <a:ext cx="4789666" cy="741581"/>
            </a:xfrm>
            <a:custGeom>
              <a:avLst/>
              <a:gdLst>
                <a:gd name="connsiteX0" fmla="*/ 164799 w 988773"/>
                <a:gd name="connsiteY0" fmla="*/ 0 h 6386221"/>
                <a:gd name="connsiteX1" fmla="*/ 823974 w 988773"/>
                <a:gd name="connsiteY1" fmla="*/ 0 h 6386221"/>
                <a:gd name="connsiteX2" fmla="*/ 988773 w 988773"/>
                <a:gd name="connsiteY2" fmla="*/ 164799 h 6386221"/>
                <a:gd name="connsiteX3" fmla="*/ 988773 w 988773"/>
                <a:gd name="connsiteY3" fmla="*/ 6386221 h 6386221"/>
                <a:gd name="connsiteX4" fmla="*/ 988773 w 988773"/>
                <a:gd name="connsiteY4" fmla="*/ 6386221 h 6386221"/>
                <a:gd name="connsiteX5" fmla="*/ 0 w 988773"/>
                <a:gd name="connsiteY5" fmla="*/ 6386221 h 6386221"/>
                <a:gd name="connsiteX6" fmla="*/ 0 w 988773"/>
                <a:gd name="connsiteY6" fmla="*/ 6386221 h 6386221"/>
                <a:gd name="connsiteX7" fmla="*/ 0 w 988773"/>
                <a:gd name="connsiteY7" fmla="*/ 164799 h 6386221"/>
                <a:gd name="connsiteX8" fmla="*/ 164799 w 988773"/>
                <a:gd name="connsiteY8" fmla="*/ 0 h 638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8773" h="6386221">
                  <a:moveTo>
                    <a:pt x="988773" y="1064395"/>
                  </a:moveTo>
                  <a:lnTo>
                    <a:pt x="988773" y="5321826"/>
                  </a:lnTo>
                  <a:cubicBezTo>
                    <a:pt x="988773" y="5909674"/>
                    <a:pt x="977349" y="6386218"/>
                    <a:pt x="963257" y="6386218"/>
                  </a:cubicBezTo>
                  <a:lnTo>
                    <a:pt x="0" y="6386218"/>
                  </a:lnTo>
                  <a:lnTo>
                    <a:pt x="0" y="638621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63257" y="3"/>
                  </a:lnTo>
                  <a:cubicBezTo>
                    <a:pt x="977349" y="3"/>
                    <a:pt x="988773" y="476547"/>
                    <a:pt x="988773" y="1064395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45726" rIns="45726" bIns="45727" numCol="1" spcCol="1270" anchor="ctr" anchorCtr="0">
              <a:noAutofit/>
            </a:bodyPr>
            <a:lstStyle/>
            <a:p>
              <a:pPr marL="171450" lvl="1" indent="-17145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dirty="0"/>
                <a:t>Implement corrective actions</a:t>
              </a:r>
            </a:p>
            <a:p>
              <a:pPr marL="171450" lvl="1" indent="-17145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dirty="0"/>
                <a:t>Begin construction and site remediation work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5800" y="510927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Major Milestones for Long-Term Solution</a:t>
            </a:r>
          </a:p>
        </p:txBody>
      </p:sp>
    </p:spTree>
    <p:extLst>
      <p:ext uri="{BB962C8B-B14F-4D97-AF65-F5344CB8AC3E}">
        <p14:creationId xmlns:p14="http://schemas.microsoft.com/office/powerpoint/2010/main" val="2111280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2362200"/>
            <a:ext cx="91344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Questions? 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301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96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200" dirty="0"/>
              <a:t>Alyssa B. Schuren, Commissioner, DEC  </a:t>
            </a:r>
          </a:p>
          <a:p>
            <a:pPr marL="109728" indent="0">
              <a:buNone/>
            </a:pPr>
            <a:endParaRPr lang="en-US" sz="3200" dirty="0"/>
          </a:p>
          <a:p>
            <a:pPr marL="109728" indent="0">
              <a:buNone/>
            </a:pPr>
            <a:r>
              <a:rPr lang="en-US" sz="3200" b="1" dirty="0"/>
              <a:t>Agenda:</a:t>
            </a:r>
          </a:p>
          <a:p>
            <a:r>
              <a:rPr lang="en-US" sz="2800" dirty="0"/>
              <a:t>Bennington/North Bennington site &amp; sampling updates</a:t>
            </a:r>
          </a:p>
          <a:p>
            <a:r>
              <a:rPr lang="en-US" sz="2800" dirty="0"/>
              <a:t>Blood testing &amp; health updates</a:t>
            </a:r>
          </a:p>
          <a:p>
            <a:r>
              <a:rPr lang="en-US" sz="2800" dirty="0"/>
              <a:t>Municipal line &amp; Saint-Gobain conversations </a:t>
            </a:r>
          </a:p>
          <a:p>
            <a:r>
              <a:rPr lang="en-US" sz="2800" dirty="0"/>
              <a:t>Questions &amp; Answers</a:t>
            </a:r>
          </a:p>
          <a:p>
            <a:pPr marL="393192" lvl="1" indent="0">
              <a:buNone/>
            </a:pPr>
            <a:endParaRPr lang="en-US" sz="2800" dirty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Welcome and Introductions</a:t>
            </a:r>
          </a:p>
        </p:txBody>
      </p:sp>
    </p:spTree>
    <p:extLst>
      <p:ext uri="{BB962C8B-B14F-4D97-AF65-F5344CB8AC3E}">
        <p14:creationId xmlns:p14="http://schemas.microsoft.com/office/powerpoint/2010/main" val="965023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4300" y="228600"/>
            <a:ext cx="9372600" cy="664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11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4572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Current PFOA Private Well Results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8275" y="1905000"/>
            <a:ext cx="7391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541 samples collected from private wells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199 results : ND  (37%)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76 results : 0-20 </a:t>
            </a:r>
            <a:r>
              <a:rPr lang="en-US" sz="2400" dirty="0" err="1"/>
              <a:t>ppt</a:t>
            </a:r>
            <a:r>
              <a:rPr lang="en-US" sz="2400" dirty="0"/>
              <a:t>  (14%)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266 results : &gt;20 </a:t>
            </a:r>
            <a:r>
              <a:rPr lang="en-US" sz="2400" dirty="0" err="1"/>
              <a:t>ppt</a:t>
            </a:r>
            <a:r>
              <a:rPr lang="en-US" sz="2400" dirty="0"/>
              <a:t>  (49%)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89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405825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Bottled Water &amp; Resampling Update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1295400"/>
            <a:ext cx="7924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 longer any drop off locations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Home delivery only</a:t>
            </a:r>
          </a:p>
          <a:p>
            <a:pPr algn="ctr"/>
            <a:endParaRPr lang="en-US" sz="2400" dirty="0"/>
          </a:p>
          <a:p>
            <a:r>
              <a:rPr lang="en-US" sz="2400" b="1" dirty="0"/>
              <a:t>       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Resampling wells &lt; 20 </a:t>
            </a:r>
            <a:r>
              <a:rPr lang="en-US" sz="2400" dirty="0" err="1"/>
              <a:t>ppt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Future sampling will be based on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35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5900" y="3810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POET Update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295400"/>
            <a:ext cx="89154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POETs installed – 244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POETs to be installed - 11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First time sampled – 232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Second time sampled – 199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Third time sampled - 134</a:t>
            </a:r>
          </a:p>
          <a:p>
            <a:pPr lvl="1"/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Influent concentrations vary (4,600–&lt;20 </a:t>
            </a:r>
            <a:r>
              <a:rPr lang="en-US" sz="2800" dirty="0" err="1"/>
              <a:t>ppt</a:t>
            </a:r>
            <a:r>
              <a:rPr lang="en-US" sz="28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Midpoint – All ND (&lt;20 </a:t>
            </a:r>
            <a:r>
              <a:rPr lang="en-US" sz="2800" dirty="0" err="1"/>
              <a:t>ppt</a:t>
            </a:r>
            <a:r>
              <a:rPr lang="en-US" sz="28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Effluent – All ND (&lt;20 </a:t>
            </a:r>
            <a:r>
              <a:rPr lang="en-US" sz="2800" dirty="0" err="1"/>
              <a:t>ppt</a:t>
            </a:r>
            <a:r>
              <a:rPr lang="en-US" sz="2800" dirty="0"/>
              <a:t>)</a:t>
            </a:r>
          </a:p>
          <a:p>
            <a:pPr lvl="1"/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995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5900" y="3810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POET Update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295400"/>
            <a:ext cx="89154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Initial sampling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All POETs will be sampled 3 times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Ongoing sampling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&gt;1,000 </a:t>
            </a:r>
            <a:r>
              <a:rPr lang="en-US" sz="2800" dirty="0" err="1"/>
              <a:t>ppt</a:t>
            </a:r>
            <a:r>
              <a:rPr lang="en-US" sz="2800" dirty="0"/>
              <a:t> - quarterly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200-1,000 </a:t>
            </a:r>
            <a:r>
              <a:rPr lang="en-US" sz="2800" dirty="0" err="1"/>
              <a:t>ppt</a:t>
            </a:r>
            <a:r>
              <a:rPr lang="en-US" sz="2800" dirty="0"/>
              <a:t> – twice a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&lt;200 </a:t>
            </a:r>
            <a:r>
              <a:rPr lang="en-US" sz="2800" dirty="0" err="1"/>
              <a:t>ppt</a:t>
            </a:r>
            <a:r>
              <a:rPr lang="en-US" sz="2800" dirty="0"/>
              <a:t> – sampled annually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All carbon beds will be changed at a minimum every other year.</a:t>
            </a:r>
          </a:p>
          <a:p>
            <a:pPr lvl="1"/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37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Blood Clinic &amp; Health Updates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2362200"/>
            <a:ext cx="91344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Update from Shannon Tatro, </a:t>
            </a:r>
          </a:p>
          <a:p>
            <a:pPr algn="ctr"/>
            <a:r>
              <a:rPr lang="en-US" sz="3200" b="1" dirty="0"/>
              <a:t>Department of Health</a:t>
            </a:r>
            <a:endParaRPr lang="en-US" sz="3200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95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PFOA Blood Clinics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endParaRPr lang="en-US" dirty="0"/>
          </a:p>
          <a:p>
            <a:r>
              <a:rPr lang="en-US" dirty="0"/>
              <a:t>November 14 from 1:00 p.m. – 7:00 p.m. 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November 15 from 8:00 a.m. – 1:00 p.m. </a:t>
            </a:r>
          </a:p>
          <a:p>
            <a:endParaRPr lang="en-US" dirty="0"/>
          </a:p>
          <a:p>
            <a:r>
              <a:rPr lang="en-US" dirty="0"/>
              <a:t>Location: Department of Health 324 Main St. Bennington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Eligibility –  If DEC tested the well of the home in North Bennington or Bennington where you live now, or any time in the past eight years, and/or you worked or lived at the former </a:t>
            </a:r>
            <a:r>
              <a:rPr lang="en-US" dirty="0" err="1"/>
              <a:t>Chemfab</a:t>
            </a:r>
            <a:r>
              <a:rPr lang="en-US" dirty="0"/>
              <a:t>/Saint-Gobain site at 940/1030 Water Street in North Bennington, or you work or live there now. 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dirty="0">
                <a:hlinkClick r:id="rId2"/>
              </a:rPr>
              <a:t>http</a:t>
            </a:r>
            <a:r>
              <a:rPr lang="en-US">
                <a:hlinkClick r:id="rId2"/>
              </a:rPr>
              <a:t>://survey.healthvermont.gov/s3/PFOA-Blood-Draw-Registration</a:t>
            </a:r>
            <a:endParaRPr lang="en-US"/>
          </a:p>
          <a:p>
            <a:pPr marL="109728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8281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1366</TotalTime>
  <Words>375</Words>
  <Application>Microsoft Office PowerPoint</Application>
  <PresentationFormat>On-screen Show (4:3)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PFOA Public Meeting</vt:lpstr>
      <vt:lpstr>Welcome and Introductions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PFOA Blood Clinics</vt:lpstr>
      <vt:lpstr>PowerPoint Presentation</vt:lpstr>
      <vt:lpstr>PowerPoint Presentation</vt:lpstr>
      <vt:lpstr>PowerPoint Presentation</vt:lpstr>
    </vt:vector>
  </TitlesOfParts>
  <Company>Agency of Natural Resources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Boom Deployment Training</dc:title>
  <dc:creator>Matthew Moran</dc:creator>
  <cp:lastModifiedBy>Schwer, Chuck</cp:lastModifiedBy>
  <cp:revision>109</cp:revision>
  <dcterms:created xsi:type="dcterms:W3CDTF">2010-06-25T17:36:31Z</dcterms:created>
  <dcterms:modified xsi:type="dcterms:W3CDTF">2016-09-28T14:51:50Z</dcterms:modified>
</cp:coreProperties>
</file>