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75" r:id="rId4"/>
    <p:sldId id="288" r:id="rId5"/>
    <p:sldId id="290" r:id="rId6"/>
    <p:sldId id="289" r:id="rId7"/>
    <p:sldId id="28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1"/>
    <p:restoredTop sz="94674"/>
  </p:normalViewPr>
  <p:slideViewPr>
    <p:cSldViewPr snapToObjects="1">
      <p:cViewPr varScale="1">
        <p:scale>
          <a:sx n="133" d="100"/>
          <a:sy n="133" d="100"/>
        </p:scale>
        <p:origin x="-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tschroeder\Google%20Drive\PFOA_Geology_Work\State-Data\Trends\03.29.17-StateData-AllCompoun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/>
      <c:scatterChart>
        <c:scatterStyle val="lineMarker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'State + Bton Data CSV Ready'!$I$7:$I$562</c:f>
              <c:numCache>
                <c:formatCode>0.00</c:formatCode>
                <c:ptCount val="556"/>
                <c:pt idx="0">
                  <c:v>132.0</c:v>
                </c:pt>
                <c:pt idx="1">
                  <c:v>102.0</c:v>
                </c:pt>
                <c:pt idx="2">
                  <c:v>104.0</c:v>
                </c:pt>
                <c:pt idx="3">
                  <c:v>146.0</c:v>
                </c:pt>
                <c:pt idx="4">
                  <c:v>144.0</c:v>
                </c:pt>
                <c:pt idx="5">
                  <c:v>179.0</c:v>
                </c:pt>
                <c:pt idx="6">
                  <c:v>143.0</c:v>
                </c:pt>
                <c:pt idx="7">
                  <c:v>139.0</c:v>
                </c:pt>
                <c:pt idx="8">
                  <c:v>167.0</c:v>
                </c:pt>
                <c:pt idx="9">
                  <c:v>32.7</c:v>
                </c:pt>
                <c:pt idx="10">
                  <c:v>90.7</c:v>
                </c:pt>
                <c:pt idx="11">
                  <c:v>53.6</c:v>
                </c:pt>
                <c:pt idx="12">
                  <c:v>2000.0</c:v>
                </c:pt>
                <c:pt idx="13">
                  <c:v>82.6</c:v>
                </c:pt>
                <c:pt idx="14">
                  <c:v>223.0</c:v>
                </c:pt>
                <c:pt idx="15">
                  <c:v>370.0</c:v>
                </c:pt>
                <c:pt idx="16">
                  <c:v>293.0</c:v>
                </c:pt>
                <c:pt idx="17">
                  <c:v>90.4</c:v>
                </c:pt>
                <c:pt idx="18">
                  <c:v>168.0</c:v>
                </c:pt>
                <c:pt idx="19">
                  <c:v>96.0</c:v>
                </c:pt>
                <c:pt idx="20">
                  <c:v>155.0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94.5</c:v>
                </c:pt>
                <c:pt idx="25">
                  <c:v>118.0</c:v>
                </c:pt>
                <c:pt idx="26">
                  <c:v>238.0</c:v>
                </c:pt>
                <c:pt idx="27">
                  <c:v>241.0</c:v>
                </c:pt>
                <c:pt idx="28">
                  <c:v>60.6</c:v>
                </c:pt>
                <c:pt idx="29">
                  <c:v>62.3</c:v>
                </c:pt>
                <c:pt idx="30">
                  <c:v>37.4</c:v>
                </c:pt>
                <c:pt idx="31">
                  <c:v>37.4</c:v>
                </c:pt>
                <c:pt idx="32">
                  <c:v>0.0</c:v>
                </c:pt>
                <c:pt idx="33">
                  <c:v>0.0</c:v>
                </c:pt>
                <c:pt idx="34">
                  <c:v>30.0</c:v>
                </c:pt>
                <c:pt idx="35">
                  <c:v>230.0</c:v>
                </c:pt>
                <c:pt idx="36">
                  <c:v>140.0</c:v>
                </c:pt>
                <c:pt idx="37">
                  <c:v>217.0</c:v>
                </c:pt>
                <c:pt idx="38">
                  <c:v>11.1</c:v>
                </c:pt>
                <c:pt idx="39">
                  <c:v>149.0</c:v>
                </c:pt>
                <c:pt idx="40">
                  <c:v>0.0</c:v>
                </c:pt>
                <c:pt idx="41">
                  <c:v>7.83</c:v>
                </c:pt>
                <c:pt idx="42">
                  <c:v>139.0</c:v>
                </c:pt>
                <c:pt idx="43">
                  <c:v>192.0</c:v>
                </c:pt>
                <c:pt idx="44">
                  <c:v>383.0</c:v>
                </c:pt>
                <c:pt idx="45">
                  <c:v>38.7</c:v>
                </c:pt>
                <c:pt idx="46">
                  <c:v>25.3</c:v>
                </c:pt>
                <c:pt idx="47">
                  <c:v>28.2</c:v>
                </c:pt>
                <c:pt idx="48">
                  <c:v>73.9</c:v>
                </c:pt>
                <c:pt idx="49">
                  <c:v>52.9</c:v>
                </c:pt>
                <c:pt idx="51">
                  <c:v>85.9</c:v>
                </c:pt>
                <c:pt idx="52">
                  <c:v>76.2</c:v>
                </c:pt>
                <c:pt idx="53">
                  <c:v>120.0</c:v>
                </c:pt>
                <c:pt idx="54">
                  <c:v>78.8</c:v>
                </c:pt>
                <c:pt idx="55">
                  <c:v>124.0</c:v>
                </c:pt>
                <c:pt idx="56">
                  <c:v>100.0</c:v>
                </c:pt>
                <c:pt idx="57">
                  <c:v>20.2</c:v>
                </c:pt>
                <c:pt idx="58">
                  <c:v>224.0</c:v>
                </c:pt>
                <c:pt idx="59">
                  <c:v>31.8</c:v>
                </c:pt>
                <c:pt idx="60">
                  <c:v>7.0</c:v>
                </c:pt>
                <c:pt idx="61">
                  <c:v>17.0</c:v>
                </c:pt>
                <c:pt idx="62">
                  <c:v>129.0</c:v>
                </c:pt>
                <c:pt idx="63">
                  <c:v>38.80000000000001</c:v>
                </c:pt>
                <c:pt idx="64">
                  <c:v>50.2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23.4</c:v>
                </c:pt>
                <c:pt idx="70">
                  <c:v>43.2</c:v>
                </c:pt>
                <c:pt idx="71">
                  <c:v>30.2</c:v>
                </c:pt>
                <c:pt idx="72">
                  <c:v>19.7</c:v>
                </c:pt>
                <c:pt idx="73">
                  <c:v>24.7</c:v>
                </c:pt>
                <c:pt idx="74">
                  <c:v>6.95</c:v>
                </c:pt>
                <c:pt idx="75">
                  <c:v>20.0</c:v>
                </c:pt>
                <c:pt idx="76">
                  <c:v>0.0</c:v>
                </c:pt>
                <c:pt idx="77">
                  <c:v>0.0</c:v>
                </c:pt>
                <c:pt idx="78">
                  <c:v>6.17</c:v>
                </c:pt>
                <c:pt idx="79">
                  <c:v>13.9</c:v>
                </c:pt>
                <c:pt idx="80">
                  <c:v>16.4</c:v>
                </c:pt>
                <c:pt idx="81">
                  <c:v>27.9</c:v>
                </c:pt>
                <c:pt idx="82">
                  <c:v>11.3</c:v>
                </c:pt>
                <c:pt idx="83">
                  <c:v>7.28</c:v>
                </c:pt>
                <c:pt idx="84">
                  <c:v>17.9</c:v>
                </c:pt>
                <c:pt idx="85">
                  <c:v>21.6</c:v>
                </c:pt>
                <c:pt idx="86">
                  <c:v>19.7</c:v>
                </c:pt>
                <c:pt idx="87">
                  <c:v>0.0</c:v>
                </c:pt>
                <c:pt idx="88">
                  <c:v>12.5</c:v>
                </c:pt>
                <c:pt idx="89">
                  <c:v>0.0</c:v>
                </c:pt>
                <c:pt idx="90">
                  <c:v>27.0</c:v>
                </c:pt>
                <c:pt idx="91">
                  <c:v>2.72</c:v>
                </c:pt>
                <c:pt idx="92">
                  <c:v>12.6</c:v>
                </c:pt>
                <c:pt idx="93">
                  <c:v>0.0</c:v>
                </c:pt>
                <c:pt idx="94">
                  <c:v>0.0</c:v>
                </c:pt>
                <c:pt idx="95">
                  <c:v>25.3</c:v>
                </c:pt>
                <c:pt idx="96">
                  <c:v>9.99</c:v>
                </c:pt>
                <c:pt idx="97">
                  <c:v>19.4</c:v>
                </c:pt>
                <c:pt idx="98">
                  <c:v>21.2</c:v>
                </c:pt>
                <c:pt idx="99">
                  <c:v>0.0</c:v>
                </c:pt>
                <c:pt idx="100">
                  <c:v>10.7</c:v>
                </c:pt>
                <c:pt idx="101">
                  <c:v>0.0</c:v>
                </c:pt>
                <c:pt idx="102">
                  <c:v>72.6</c:v>
                </c:pt>
                <c:pt idx="103">
                  <c:v>105.0</c:v>
                </c:pt>
                <c:pt idx="104">
                  <c:v>93.4</c:v>
                </c:pt>
                <c:pt idx="105">
                  <c:v>0.0</c:v>
                </c:pt>
                <c:pt idx="106">
                  <c:v>27.5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15.6</c:v>
                </c:pt>
                <c:pt idx="111">
                  <c:v>0.0</c:v>
                </c:pt>
                <c:pt idx="112">
                  <c:v>64.3</c:v>
                </c:pt>
                <c:pt idx="113">
                  <c:v>69.0</c:v>
                </c:pt>
                <c:pt idx="114">
                  <c:v>24.5</c:v>
                </c:pt>
                <c:pt idx="115">
                  <c:v>11.2</c:v>
                </c:pt>
                <c:pt idx="116">
                  <c:v>0.0</c:v>
                </c:pt>
                <c:pt idx="117">
                  <c:v>19.3</c:v>
                </c:pt>
                <c:pt idx="118">
                  <c:v>0.0</c:v>
                </c:pt>
                <c:pt idx="119">
                  <c:v>14.6</c:v>
                </c:pt>
                <c:pt idx="120">
                  <c:v>18.7</c:v>
                </c:pt>
                <c:pt idx="121">
                  <c:v>8.55</c:v>
                </c:pt>
                <c:pt idx="122">
                  <c:v>0.0</c:v>
                </c:pt>
                <c:pt idx="123">
                  <c:v>0.0</c:v>
                </c:pt>
                <c:pt idx="124">
                  <c:v>16.9</c:v>
                </c:pt>
                <c:pt idx="125">
                  <c:v>28.8</c:v>
                </c:pt>
                <c:pt idx="126">
                  <c:v>16.3</c:v>
                </c:pt>
                <c:pt idx="127">
                  <c:v>96.6</c:v>
                </c:pt>
                <c:pt idx="128">
                  <c:v>79.0</c:v>
                </c:pt>
                <c:pt idx="129">
                  <c:v>136.0</c:v>
                </c:pt>
                <c:pt idx="130">
                  <c:v>387.0</c:v>
                </c:pt>
                <c:pt idx="131">
                  <c:v>62.0</c:v>
                </c:pt>
                <c:pt idx="132">
                  <c:v>71.7</c:v>
                </c:pt>
                <c:pt idx="133">
                  <c:v>41.7</c:v>
                </c:pt>
                <c:pt idx="134">
                  <c:v>23.3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13.6</c:v>
                </c:pt>
                <c:pt idx="142">
                  <c:v>7.49</c:v>
                </c:pt>
                <c:pt idx="143">
                  <c:v>8.710000000000001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4.93</c:v>
                </c:pt>
                <c:pt idx="148">
                  <c:v>28.8</c:v>
                </c:pt>
                <c:pt idx="149">
                  <c:v>1410.0</c:v>
                </c:pt>
                <c:pt idx="150">
                  <c:v>0.0</c:v>
                </c:pt>
                <c:pt idx="151">
                  <c:v>153.0</c:v>
                </c:pt>
                <c:pt idx="152">
                  <c:v>0.0</c:v>
                </c:pt>
                <c:pt idx="153">
                  <c:v>144.0</c:v>
                </c:pt>
                <c:pt idx="154">
                  <c:v>599.0</c:v>
                </c:pt>
                <c:pt idx="155">
                  <c:v>2730.0</c:v>
                </c:pt>
                <c:pt idx="156">
                  <c:v>362.0</c:v>
                </c:pt>
                <c:pt idx="157">
                  <c:v>0.0</c:v>
                </c:pt>
                <c:pt idx="158">
                  <c:v>124.0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21.7</c:v>
                </c:pt>
                <c:pt idx="165">
                  <c:v>0.0</c:v>
                </c:pt>
                <c:pt idx="166">
                  <c:v>0.0</c:v>
                </c:pt>
                <c:pt idx="167">
                  <c:v>127.0</c:v>
                </c:pt>
                <c:pt idx="168">
                  <c:v>0.0</c:v>
                </c:pt>
                <c:pt idx="169">
                  <c:v>82.2</c:v>
                </c:pt>
                <c:pt idx="170">
                  <c:v>14.4</c:v>
                </c:pt>
                <c:pt idx="171">
                  <c:v>8.719999999999998</c:v>
                </c:pt>
                <c:pt idx="172">
                  <c:v>92.7</c:v>
                </c:pt>
                <c:pt idx="173">
                  <c:v>73.8</c:v>
                </c:pt>
                <c:pt idx="174">
                  <c:v>123.0</c:v>
                </c:pt>
                <c:pt idx="175">
                  <c:v>0.0</c:v>
                </c:pt>
                <c:pt idx="176">
                  <c:v>116.0</c:v>
                </c:pt>
                <c:pt idx="177">
                  <c:v>132.0</c:v>
                </c:pt>
                <c:pt idx="178">
                  <c:v>87.9</c:v>
                </c:pt>
                <c:pt idx="179">
                  <c:v>111.0</c:v>
                </c:pt>
                <c:pt idx="180">
                  <c:v>67.2</c:v>
                </c:pt>
                <c:pt idx="181">
                  <c:v>91.5</c:v>
                </c:pt>
                <c:pt idx="182">
                  <c:v>180.0</c:v>
                </c:pt>
                <c:pt idx="183">
                  <c:v>29.6</c:v>
                </c:pt>
                <c:pt idx="184">
                  <c:v>79.3</c:v>
                </c:pt>
                <c:pt idx="185">
                  <c:v>110.0</c:v>
                </c:pt>
                <c:pt idx="186">
                  <c:v>41.8</c:v>
                </c:pt>
                <c:pt idx="187">
                  <c:v>88.9</c:v>
                </c:pt>
                <c:pt idx="188">
                  <c:v>43.1</c:v>
                </c:pt>
                <c:pt idx="189">
                  <c:v>46.6</c:v>
                </c:pt>
                <c:pt idx="190">
                  <c:v>7.57</c:v>
                </c:pt>
                <c:pt idx="191">
                  <c:v>29.6</c:v>
                </c:pt>
                <c:pt idx="192">
                  <c:v>0.0</c:v>
                </c:pt>
                <c:pt idx="193">
                  <c:v>9.49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73.4</c:v>
                </c:pt>
                <c:pt idx="200">
                  <c:v>30.8</c:v>
                </c:pt>
                <c:pt idx="201">
                  <c:v>30.7</c:v>
                </c:pt>
                <c:pt idx="202">
                  <c:v>27.1</c:v>
                </c:pt>
                <c:pt idx="203">
                  <c:v>35.30000000000001</c:v>
                </c:pt>
                <c:pt idx="204">
                  <c:v>17.5</c:v>
                </c:pt>
                <c:pt idx="205">
                  <c:v>63.4</c:v>
                </c:pt>
                <c:pt idx="206">
                  <c:v>0.0</c:v>
                </c:pt>
                <c:pt idx="207">
                  <c:v>119.0</c:v>
                </c:pt>
                <c:pt idx="208">
                  <c:v>113.0</c:v>
                </c:pt>
                <c:pt idx="209">
                  <c:v>114.0</c:v>
                </c:pt>
                <c:pt idx="210">
                  <c:v>112.0</c:v>
                </c:pt>
                <c:pt idx="211">
                  <c:v>0.0</c:v>
                </c:pt>
                <c:pt idx="212">
                  <c:v>0.0</c:v>
                </c:pt>
                <c:pt idx="213">
                  <c:v>26.4</c:v>
                </c:pt>
                <c:pt idx="214">
                  <c:v>0.0</c:v>
                </c:pt>
                <c:pt idx="215">
                  <c:v>0.0</c:v>
                </c:pt>
                <c:pt idx="216">
                  <c:v>19.0</c:v>
                </c:pt>
                <c:pt idx="217">
                  <c:v>12.0</c:v>
                </c:pt>
                <c:pt idx="218">
                  <c:v>0.0</c:v>
                </c:pt>
                <c:pt idx="219">
                  <c:v>0.0</c:v>
                </c:pt>
                <c:pt idx="220">
                  <c:v>18.5</c:v>
                </c:pt>
                <c:pt idx="221">
                  <c:v>8.5</c:v>
                </c:pt>
                <c:pt idx="222">
                  <c:v>0.0</c:v>
                </c:pt>
                <c:pt idx="223">
                  <c:v>7.83</c:v>
                </c:pt>
                <c:pt idx="224">
                  <c:v>12.2</c:v>
                </c:pt>
                <c:pt idx="225">
                  <c:v>12.7</c:v>
                </c:pt>
                <c:pt idx="226">
                  <c:v>7.88</c:v>
                </c:pt>
                <c:pt idx="227">
                  <c:v>15.4</c:v>
                </c:pt>
                <c:pt idx="228">
                  <c:v>8.39</c:v>
                </c:pt>
                <c:pt idx="229">
                  <c:v>0.0</c:v>
                </c:pt>
                <c:pt idx="230">
                  <c:v>0.0</c:v>
                </c:pt>
                <c:pt idx="231">
                  <c:v>29.4</c:v>
                </c:pt>
                <c:pt idx="232">
                  <c:v>0.0</c:v>
                </c:pt>
                <c:pt idx="233">
                  <c:v>16.2</c:v>
                </c:pt>
                <c:pt idx="234">
                  <c:v>249.0</c:v>
                </c:pt>
                <c:pt idx="235">
                  <c:v>124.0</c:v>
                </c:pt>
                <c:pt idx="236">
                  <c:v>0.0</c:v>
                </c:pt>
                <c:pt idx="237">
                  <c:v>215.0</c:v>
                </c:pt>
                <c:pt idx="238">
                  <c:v>108.0</c:v>
                </c:pt>
                <c:pt idx="239">
                  <c:v>229.0</c:v>
                </c:pt>
                <c:pt idx="240">
                  <c:v>86.0</c:v>
                </c:pt>
                <c:pt idx="241">
                  <c:v>8.43</c:v>
                </c:pt>
                <c:pt idx="242">
                  <c:v>75.5</c:v>
                </c:pt>
                <c:pt idx="243">
                  <c:v>201.0</c:v>
                </c:pt>
                <c:pt idx="244">
                  <c:v>78.2</c:v>
                </c:pt>
                <c:pt idx="245">
                  <c:v>118.0</c:v>
                </c:pt>
                <c:pt idx="246">
                  <c:v>61.3</c:v>
                </c:pt>
                <c:pt idx="247">
                  <c:v>76.1</c:v>
                </c:pt>
                <c:pt idx="248">
                  <c:v>35.2</c:v>
                </c:pt>
                <c:pt idx="249">
                  <c:v>50.1</c:v>
                </c:pt>
                <c:pt idx="250">
                  <c:v>24.4</c:v>
                </c:pt>
                <c:pt idx="251">
                  <c:v>107.0</c:v>
                </c:pt>
                <c:pt idx="252">
                  <c:v>59.4</c:v>
                </c:pt>
                <c:pt idx="253">
                  <c:v>146.0</c:v>
                </c:pt>
                <c:pt idx="254">
                  <c:v>88.0</c:v>
                </c:pt>
                <c:pt idx="255">
                  <c:v>151.0</c:v>
                </c:pt>
                <c:pt idx="256">
                  <c:v>105.0</c:v>
                </c:pt>
                <c:pt idx="257">
                  <c:v>22.5</c:v>
                </c:pt>
                <c:pt idx="258">
                  <c:v>0.0</c:v>
                </c:pt>
                <c:pt idx="259">
                  <c:v>0.0</c:v>
                </c:pt>
                <c:pt idx="260">
                  <c:v>172.0</c:v>
                </c:pt>
                <c:pt idx="261">
                  <c:v>198.0</c:v>
                </c:pt>
                <c:pt idx="262">
                  <c:v>146.0</c:v>
                </c:pt>
                <c:pt idx="263">
                  <c:v>183.0</c:v>
                </c:pt>
                <c:pt idx="264">
                  <c:v>296.0</c:v>
                </c:pt>
                <c:pt idx="265">
                  <c:v>267.0</c:v>
                </c:pt>
                <c:pt idx="266">
                  <c:v>267.0</c:v>
                </c:pt>
                <c:pt idx="267">
                  <c:v>198.0</c:v>
                </c:pt>
                <c:pt idx="268">
                  <c:v>215.0</c:v>
                </c:pt>
                <c:pt idx="269">
                  <c:v>335.0</c:v>
                </c:pt>
                <c:pt idx="270">
                  <c:v>471.0</c:v>
                </c:pt>
                <c:pt idx="271">
                  <c:v>535.0</c:v>
                </c:pt>
                <c:pt idx="272">
                  <c:v>194.0</c:v>
                </c:pt>
                <c:pt idx="273">
                  <c:v>264.0</c:v>
                </c:pt>
                <c:pt idx="274">
                  <c:v>10.1</c:v>
                </c:pt>
                <c:pt idx="275">
                  <c:v>31.7</c:v>
                </c:pt>
                <c:pt idx="276">
                  <c:v>338.0</c:v>
                </c:pt>
                <c:pt idx="277">
                  <c:v>181.0</c:v>
                </c:pt>
                <c:pt idx="278">
                  <c:v>438.0</c:v>
                </c:pt>
                <c:pt idx="279">
                  <c:v>438.0</c:v>
                </c:pt>
                <c:pt idx="280">
                  <c:v>60.3</c:v>
                </c:pt>
                <c:pt idx="281">
                  <c:v>74.4</c:v>
                </c:pt>
                <c:pt idx="282">
                  <c:v>162.0</c:v>
                </c:pt>
                <c:pt idx="283">
                  <c:v>314.0</c:v>
                </c:pt>
                <c:pt idx="284">
                  <c:v>106.0</c:v>
                </c:pt>
                <c:pt idx="285">
                  <c:v>239.0</c:v>
                </c:pt>
                <c:pt idx="286">
                  <c:v>346.0</c:v>
                </c:pt>
                <c:pt idx="287">
                  <c:v>410.0</c:v>
                </c:pt>
                <c:pt idx="288">
                  <c:v>507.0</c:v>
                </c:pt>
                <c:pt idx="289">
                  <c:v>446.0</c:v>
                </c:pt>
                <c:pt idx="290">
                  <c:v>564.0</c:v>
                </c:pt>
                <c:pt idx="291">
                  <c:v>800.0</c:v>
                </c:pt>
                <c:pt idx="292">
                  <c:v>216.0</c:v>
                </c:pt>
                <c:pt idx="293">
                  <c:v>408.0</c:v>
                </c:pt>
                <c:pt idx="294">
                  <c:v>1060.0</c:v>
                </c:pt>
                <c:pt idx="295">
                  <c:v>147.0</c:v>
                </c:pt>
                <c:pt idx="296">
                  <c:v>302.0</c:v>
                </c:pt>
                <c:pt idx="297">
                  <c:v>220.0</c:v>
                </c:pt>
                <c:pt idx="298">
                  <c:v>280.0</c:v>
                </c:pt>
                <c:pt idx="299">
                  <c:v>245.0</c:v>
                </c:pt>
                <c:pt idx="300">
                  <c:v>301.0</c:v>
                </c:pt>
                <c:pt idx="301">
                  <c:v>348.0</c:v>
                </c:pt>
                <c:pt idx="302">
                  <c:v>362.0</c:v>
                </c:pt>
                <c:pt idx="303">
                  <c:v>362.0</c:v>
                </c:pt>
                <c:pt idx="304">
                  <c:v>142.0</c:v>
                </c:pt>
                <c:pt idx="305">
                  <c:v>0.0</c:v>
                </c:pt>
                <c:pt idx="306">
                  <c:v>0.0</c:v>
                </c:pt>
                <c:pt idx="307">
                  <c:v>1020.0</c:v>
                </c:pt>
                <c:pt idx="308">
                  <c:v>932.0</c:v>
                </c:pt>
                <c:pt idx="309">
                  <c:v>1070.0</c:v>
                </c:pt>
                <c:pt idx="310">
                  <c:v>644.0</c:v>
                </c:pt>
                <c:pt idx="311">
                  <c:v>373.0</c:v>
                </c:pt>
                <c:pt idx="312">
                  <c:v>591.0</c:v>
                </c:pt>
                <c:pt idx="313">
                  <c:v>73.0</c:v>
                </c:pt>
                <c:pt idx="314">
                  <c:v>8.11</c:v>
                </c:pt>
                <c:pt idx="315">
                  <c:v>12.2</c:v>
                </c:pt>
                <c:pt idx="316">
                  <c:v>397.0</c:v>
                </c:pt>
                <c:pt idx="317">
                  <c:v>504.0</c:v>
                </c:pt>
                <c:pt idx="318">
                  <c:v>342.0</c:v>
                </c:pt>
                <c:pt idx="319">
                  <c:v>548.0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109.0</c:v>
                </c:pt>
                <c:pt idx="324">
                  <c:v>313.0</c:v>
                </c:pt>
                <c:pt idx="325">
                  <c:v>12.5</c:v>
                </c:pt>
                <c:pt idx="326">
                  <c:v>0.0</c:v>
                </c:pt>
                <c:pt idx="327">
                  <c:v>0.0</c:v>
                </c:pt>
                <c:pt idx="328">
                  <c:v>20.6</c:v>
                </c:pt>
                <c:pt idx="329">
                  <c:v>0.0</c:v>
                </c:pt>
                <c:pt idx="330">
                  <c:v>8.780000000000001</c:v>
                </c:pt>
                <c:pt idx="331">
                  <c:v>19.3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15.2</c:v>
                </c:pt>
                <c:pt idx="336">
                  <c:v>649.0</c:v>
                </c:pt>
                <c:pt idx="337">
                  <c:v>34.2</c:v>
                </c:pt>
                <c:pt idx="338">
                  <c:v>28.9</c:v>
                </c:pt>
                <c:pt idx="339">
                  <c:v>70.2</c:v>
                </c:pt>
                <c:pt idx="340">
                  <c:v>47.8</c:v>
                </c:pt>
                <c:pt idx="341">
                  <c:v>15.4</c:v>
                </c:pt>
                <c:pt idx="342">
                  <c:v>77.3</c:v>
                </c:pt>
                <c:pt idx="343">
                  <c:v>32.5</c:v>
                </c:pt>
                <c:pt idx="344">
                  <c:v>126.0</c:v>
                </c:pt>
                <c:pt idx="345">
                  <c:v>62.5</c:v>
                </c:pt>
                <c:pt idx="346">
                  <c:v>15.8</c:v>
                </c:pt>
                <c:pt idx="347">
                  <c:v>62.6</c:v>
                </c:pt>
                <c:pt idx="348">
                  <c:v>0.0</c:v>
                </c:pt>
                <c:pt idx="349">
                  <c:v>160.0</c:v>
                </c:pt>
                <c:pt idx="350">
                  <c:v>0.0</c:v>
                </c:pt>
                <c:pt idx="351">
                  <c:v>14.4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261.0</c:v>
                </c:pt>
                <c:pt idx="367">
                  <c:v>7.659999999999996</c:v>
                </c:pt>
                <c:pt idx="368">
                  <c:v>0.0</c:v>
                </c:pt>
                <c:pt idx="369">
                  <c:v>100.0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317.0</c:v>
                </c:pt>
                <c:pt idx="374">
                  <c:v>413.0</c:v>
                </c:pt>
                <c:pt idx="375">
                  <c:v>458.0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11.4</c:v>
                </c:pt>
                <c:pt idx="382">
                  <c:v>8.65</c:v>
                </c:pt>
                <c:pt idx="383">
                  <c:v>46.6</c:v>
                </c:pt>
                <c:pt idx="384">
                  <c:v>0.0</c:v>
                </c:pt>
                <c:pt idx="385">
                  <c:v>13.3</c:v>
                </c:pt>
                <c:pt idx="386">
                  <c:v>0.0</c:v>
                </c:pt>
                <c:pt idx="387">
                  <c:v>29.6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67.7</c:v>
                </c:pt>
                <c:pt idx="398">
                  <c:v>0.0</c:v>
                </c:pt>
                <c:pt idx="399">
                  <c:v>0.0</c:v>
                </c:pt>
                <c:pt idx="400">
                  <c:v>40.4</c:v>
                </c:pt>
                <c:pt idx="401">
                  <c:v>0.0</c:v>
                </c:pt>
                <c:pt idx="402">
                  <c:v>14.4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6.89</c:v>
                </c:pt>
                <c:pt idx="407">
                  <c:v>1150.0</c:v>
                </c:pt>
                <c:pt idx="408">
                  <c:v>2270.0</c:v>
                </c:pt>
                <c:pt idx="409">
                  <c:v>647.0</c:v>
                </c:pt>
                <c:pt idx="410">
                  <c:v>64.8</c:v>
                </c:pt>
                <c:pt idx="411">
                  <c:v>10.9</c:v>
                </c:pt>
                <c:pt idx="412">
                  <c:v>115.0</c:v>
                </c:pt>
                <c:pt idx="413">
                  <c:v>102.0</c:v>
                </c:pt>
                <c:pt idx="414">
                  <c:v>92.1</c:v>
                </c:pt>
                <c:pt idx="415">
                  <c:v>86.4</c:v>
                </c:pt>
                <c:pt idx="416">
                  <c:v>146.0</c:v>
                </c:pt>
                <c:pt idx="417">
                  <c:v>0.0</c:v>
                </c:pt>
                <c:pt idx="418">
                  <c:v>41.0</c:v>
                </c:pt>
                <c:pt idx="419">
                  <c:v>43.0</c:v>
                </c:pt>
                <c:pt idx="420">
                  <c:v>14.4</c:v>
                </c:pt>
                <c:pt idx="421">
                  <c:v>65.8</c:v>
                </c:pt>
                <c:pt idx="422">
                  <c:v>0.0</c:v>
                </c:pt>
                <c:pt idx="423">
                  <c:v>23.8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381.0</c:v>
                </c:pt>
                <c:pt idx="428">
                  <c:v>0.0</c:v>
                </c:pt>
                <c:pt idx="429">
                  <c:v>17.5</c:v>
                </c:pt>
                <c:pt idx="430">
                  <c:v>174.0</c:v>
                </c:pt>
                <c:pt idx="431">
                  <c:v>10.5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179.0</c:v>
                </c:pt>
                <c:pt idx="437">
                  <c:v>170.0</c:v>
                </c:pt>
                <c:pt idx="438">
                  <c:v>223.0</c:v>
                </c:pt>
                <c:pt idx="439">
                  <c:v>293.0</c:v>
                </c:pt>
                <c:pt idx="440">
                  <c:v>0.0</c:v>
                </c:pt>
                <c:pt idx="441">
                  <c:v>71.3</c:v>
                </c:pt>
                <c:pt idx="442">
                  <c:v>297.0</c:v>
                </c:pt>
                <c:pt idx="443">
                  <c:v>280.0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15.9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62.3</c:v>
                </c:pt>
                <c:pt idx="454">
                  <c:v>0.0</c:v>
                </c:pt>
                <c:pt idx="455">
                  <c:v>0.0</c:v>
                </c:pt>
                <c:pt idx="456">
                  <c:v>3.73</c:v>
                </c:pt>
                <c:pt idx="457">
                  <c:v>0.0</c:v>
                </c:pt>
                <c:pt idx="458">
                  <c:v>67.9</c:v>
                </c:pt>
                <c:pt idx="459">
                  <c:v>111.0</c:v>
                </c:pt>
                <c:pt idx="460">
                  <c:v>0.0</c:v>
                </c:pt>
                <c:pt idx="461">
                  <c:v>0.0</c:v>
                </c:pt>
                <c:pt idx="462">
                  <c:v>2090.0</c:v>
                </c:pt>
                <c:pt idx="463">
                  <c:v>120.0</c:v>
                </c:pt>
                <c:pt idx="464">
                  <c:v>7.09</c:v>
                </c:pt>
                <c:pt idx="465">
                  <c:v>422.0</c:v>
                </c:pt>
                <c:pt idx="466">
                  <c:v>322.0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24.8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69.0</c:v>
                </c:pt>
                <c:pt idx="477">
                  <c:v>16.6</c:v>
                </c:pt>
                <c:pt idx="478">
                  <c:v>50.8</c:v>
                </c:pt>
                <c:pt idx="479">
                  <c:v>44.8</c:v>
                </c:pt>
                <c:pt idx="480">
                  <c:v>25.1</c:v>
                </c:pt>
                <c:pt idx="481">
                  <c:v>489.0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13.8</c:v>
                </c:pt>
                <c:pt idx="487">
                  <c:v>0.0</c:v>
                </c:pt>
                <c:pt idx="488">
                  <c:v>31.4</c:v>
                </c:pt>
                <c:pt idx="489">
                  <c:v>0.0</c:v>
                </c:pt>
                <c:pt idx="490">
                  <c:v>14.3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9.35</c:v>
                </c:pt>
                <c:pt idx="503">
                  <c:v>0.0</c:v>
                </c:pt>
                <c:pt idx="504">
                  <c:v>8.710000000000001</c:v>
                </c:pt>
                <c:pt idx="505">
                  <c:v>0.0</c:v>
                </c:pt>
                <c:pt idx="506">
                  <c:v>0.0</c:v>
                </c:pt>
                <c:pt idx="507">
                  <c:v>3.28</c:v>
                </c:pt>
                <c:pt idx="508">
                  <c:v>31.7</c:v>
                </c:pt>
                <c:pt idx="509">
                  <c:v>55.1</c:v>
                </c:pt>
                <c:pt idx="510">
                  <c:v>13.9</c:v>
                </c:pt>
                <c:pt idx="511">
                  <c:v>50.9</c:v>
                </c:pt>
                <c:pt idx="512">
                  <c:v>41.3</c:v>
                </c:pt>
                <c:pt idx="513">
                  <c:v>21.1</c:v>
                </c:pt>
                <c:pt idx="514">
                  <c:v>17.8</c:v>
                </c:pt>
                <c:pt idx="515">
                  <c:v>54.1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19.4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75.9</c:v>
                </c:pt>
                <c:pt idx="535">
                  <c:v>76.4</c:v>
                </c:pt>
                <c:pt idx="536">
                  <c:v>79.3</c:v>
                </c:pt>
                <c:pt idx="537">
                  <c:v>25.1</c:v>
                </c:pt>
                <c:pt idx="538">
                  <c:v>39.9</c:v>
                </c:pt>
                <c:pt idx="539">
                  <c:v>0.0</c:v>
                </c:pt>
                <c:pt idx="540">
                  <c:v>0.0</c:v>
                </c:pt>
                <c:pt idx="541">
                  <c:v>108.0</c:v>
                </c:pt>
                <c:pt idx="542">
                  <c:v>0.0</c:v>
                </c:pt>
                <c:pt idx="543">
                  <c:v>28.4</c:v>
                </c:pt>
                <c:pt idx="544">
                  <c:v>85.9</c:v>
                </c:pt>
                <c:pt idx="545">
                  <c:v>0.0</c:v>
                </c:pt>
                <c:pt idx="546">
                  <c:v>7.01</c:v>
                </c:pt>
                <c:pt idx="547">
                  <c:v>0.0</c:v>
                </c:pt>
                <c:pt idx="548">
                  <c:v>89.2</c:v>
                </c:pt>
                <c:pt idx="549">
                  <c:v>0.0</c:v>
                </c:pt>
                <c:pt idx="550">
                  <c:v>77.5</c:v>
                </c:pt>
                <c:pt idx="551">
                  <c:v>31.5</c:v>
                </c:pt>
                <c:pt idx="552">
                  <c:v>56.0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</c:numCache>
            </c:numRef>
          </c:xVal>
          <c:yVal>
            <c:numRef>
              <c:f>'State + Bton Data CSV Ready'!$AZ$7:$AZ$562</c:f>
              <c:numCache>
                <c:formatCode>0.00%</c:formatCode>
                <c:ptCount val="556"/>
                <c:pt idx="0">
                  <c:v>0.0151515151515151</c:v>
                </c:pt>
                <c:pt idx="1">
                  <c:v>0.0784313725490196</c:v>
                </c:pt>
                <c:pt idx="2">
                  <c:v>0.0384615384615385</c:v>
                </c:pt>
                <c:pt idx="3">
                  <c:v>0.0410958904109589</c:v>
                </c:pt>
                <c:pt idx="4">
                  <c:v>0.111111111111111</c:v>
                </c:pt>
                <c:pt idx="5">
                  <c:v>0.217877094972067</c:v>
                </c:pt>
                <c:pt idx="6">
                  <c:v>0.0489510489510489</c:v>
                </c:pt>
                <c:pt idx="7">
                  <c:v>0.223021582733813</c:v>
                </c:pt>
                <c:pt idx="8">
                  <c:v>0.401197604790419</c:v>
                </c:pt>
                <c:pt idx="9">
                  <c:v>0.253822629969419</c:v>
                </c:pt>
                <c:pt idx="10">
                  <c:v>0.206174200661522</c:v>
                </c:pt>
                <c:pt idx="11">
                  <c:v>0.417910447761194</c:v>
                </c:pt>
                <c:pt idx="12">
                  <c:v>1.3</c:v>
                </c:pt>
                <c:pt idx="13">
                  <c:v>0.452784503631961</c:v>
                </c:pt>
                <c:pt idx="14">
                  <c:v>0.704035874439462</c:v>
                </c:pt>
                <c:pt idx="15">
                  <c:v>0.189189189189189</c:v>
                </c:pt>
                <c:pt idx="16">
                  <c:v>0.0921501706484641</c:v>
                </c:pt>
                <c:pt idx="17">
                  <c:v>0.269911504424779</c:v>
                </c:pt>
                <c:pt idx="18">
                  <c:v>0.0476190476190476</c:v>
                </c:pt>
                <c:pt idx="19">
                  <c:v>0.270833333333333</c:v>
                </c:pt>
                <c:pt idx="20">
                  <c:v>0.0967741935483871</c:v>
                </c:pt>
                <c:pt idx="24">
                  <c:v>0.26984126984127</c:v>
                </c:pt>
                <c:pt idx="25">
                  <c:v>0.644067796610169</c:v>
                </c:pt>
                <c:pt idx="26">
                  <c:v>0.285714285714286</c:v>
                </c:pt>
                <c:pt idx="27">
                  <c:v>0.203319502074689</c:v>
                </c:pt>
                <c:pt idx="29">
                  <c:v>0.316211878009631</c:v>
                </c:pt>
                <c:pt idx="30">
                  <c:v>0.171122994652406</c:v>
                </c:pt>
                <c:pt idx="31">
                  <c:v>0.0160427807486631</c:v>
                </c:pt>
                <c:pt idx="35">
                  <c:v>0.565217391304348</c:v>
                </c:pt>
                <c:pt idx="36">
                  <c:v>0.428571428571429</c:v>
                </c:pt>
                <c:pt idx="37">
                  <c:v>0.336405529953917</c:v>
                </c:pt>
                <c:pt idx="39">
                  <c:v>1.0</c:v>
                </c:pt>
                <c:pt idx="42">
                  <c:v>0.525179856115108</c:v>
                </c:pt>
                <c:pt idx="43">
                  <c:v>0.114583333333333</c:v>
                </c:pt>
                <c:pt idx="44">
                  <c:v>0.0182767624020888</c:v>
                </c:pt>
                <c:pt idx="49">
                  <c:v>0.058601134215501</c:v>
                </c:pt>
                <c:pt idx="51">
                  <c:v>0.138533178114086</c:v>
                </c:pt>
                <c:pt idx="52">
                  <c:v>0.0498687664041994</c:v>
                </c:pt>
                <c:pt idx="53">
                  <c:v>0.583333333333333</c:v>
                </c:pt>
                <c:pt idx="55">
                  <c:v>0.290322580645161</c:v>
                </c:pt>
                <c:pt idx="56">
                  <c:v>0.4</c:v>
                </c:pt>
                <c:pt idx="57">
                  <c:v>0.287128712871287</c:v>
                </c:pt>
                <c:pt idx="58">
                  <c:v>0.160714285714286</c:v>
                </c:pt>
                <c:pt idx="62">
                  <c:v>0.162790697674419</c:v>
                </c:pt>
                <c:pt idx="64">
                  <c:v>0.633466135458167</c:v>
                </c:pt>
                <c:pt idx="69">
                  <c:v>0.623931623931624</c:v>
                </c:pt>
                <c:pt idx="70">
                  <c:v>0.111111111111111</c:v>
                </c:pt>
                <c:pt idx="71">
                  <c:v>0.52317880794702</c:v>
                </c:pt>
                <c:pt idx="81">
                  <c:v>0.111111111111111</c:v>
                </c:pt>
                <c:pt idx="85">
                  <c:v>0.990740740740741</c:v>
                </c:pt>
                <c:pt idx="95">
                  <c:v>0.616600790513834</c:v>
                </c:pt>
                <c:pt idx="102">
                  <c:v>0.0633608815426996</c:v>
                </c:pt>
                <c:pt idx="103">
                  <c:v>0.333333333333333</c:v>
                </c:pt>
                <c:pt idx="104">
                  <c:v>0.177730192719486</c:v>
                </c:pt>
                <c:pt idx="113">
                  <c:v>0.579710144927536</c:v>
                </c:pt>
                <c:pt idx="125">
                  <c:v>0.00694444444444442</c:v>
                </c:pt>
                <c:pt idx="127">
                  <c:v>0.233954451345756</c:v>
                </c:pt>
                <c:pt idx="128">
                  <c:v>0.0506329113924051</c:v>
                </c:pt>
                <c:pt idx="129">
                  <c:v>0.0441176470588235</c:v>
                </c:pt>
                <c:pt idx="130">
                  <c:v>0.664082687338501</c:v>
                </c:pt>
                <c:pt idx="131">
                  <c:v>0.112903225806452</c:v>
                </c:pt>
                <c:pt idx="132">
                  <c:v>0.121338912133891</c:v>
                </c:pt>
                <c:pt idx="133">
                  <c:v>0.0551558752997601</c:v>
                </c:pt>
                <c:pt idx="134">
                  <c:v>1.0</c:v>
                </c:pt>
                <c:pt idx="148">
                  <c:v>0.0763888888888889</c:v>
                </c:pt>
                <c:pt idx="149">
                  <c:v>0.347517730496454</c:v>
                </c:pt>
                <c:pt idx="155">
                  <c:v>0.267399267399267</c:v>
                </c:pt>
                <c:pt idx="156">
                  <c:v>0.464088397790055</c:v>
                </c:pt>
                <c:pt idx="158">
                  <c:v>0.709677419354839</c:v>
                </c:pt>
                <c:pt idx="164">
                  <c:v>1.0</c:v>
                </c:pt>
                <c:pt idx="169">
                  <c:v>0.209245742092457</c:v>
                </c:pt>
                <c:pt idx="172">
                  <c:v>0.180151024811219</c:v>
                </c:pt>
                <c:pt idx="173">
                  <c:v>1.710027100271003</c:v>
                </c:pt>
                <c:pt idx="177">
                  <c:v>0.166666666666667</c:v>
                </c:pt>
                <c:pt idx="179">
                  <c:v>0.0990990990990991</c:v>
                </c:pt>
                <c:pt idx="180">
                  <c:v>0.0119047619047619</c:v>
                </c:pt>
                <c:pt idx="181">
                  <c:v>0.322404371584699</c:v>
                </c:pt>
                <c:pt idx="182">
                  <c:v>0.0</c:v>
                </c:pt>
                <c:pt idx="184">
                  <c:v>0.00882723833543509</c:v>
                </c:pt>
                <c:pt idx="185">
                  <c:v>0.0</c:v>
                </c:pt>
                <c:pt idx="187">
                  <c:v>0.237345331833521</c:v>
                </c:pt>
                <c:pt idx="189">
                  <c:v>0.248927038626609</c:v>
                </c:pt>
                <c:pt idx="191">
                  <c:v>0.0878378378378379</c:v>
                </c:pt>
                <c:pt idx="200">
                  <c:v>0.168831168831169</c:v>
                </c:pt>
                <c:pt idx="201">
                  <c:v>0.0228013029315961</c:v>
                </c:pt>
                <c:pt idx="202">
                  <c:v>0.188191881918819</c:v>
                </c:pt>
                <c:pt idx="203">
                  <c:v>0.048158640226629</c:v>
                </c:pt>
                <c:pt idx="205">
                  <c:v>0.242902208201893</c:v>
                </c:pt>
                <c:pt idx="207">
                  <c:v>0.0756302521008403</c:v>
                </c:pt>
                <c:pt idx="208">
                  <c:v>0.150442477876106</c:v>
                </c:pt>
                <c:pt idx="209">
                  <c:v>0.201754385964912</c:v>
                </c:pt>
                <c:pt idx="210">
                  <c:v>0.160714285714286</c:v>
                </c:pt>
                <c:pt idx="213">
                  <c:v>0.25</c:v>
                </c:pt>
                <c:pt idx="231">
                  <c:v>0.462585034013605</c:v>
                </c:pt>
                <c:pt idx="234">
                  <c:v>0.00401606425702811</c:v>
                </c:pt>
                <c:pt idx="235">
                  <c:v>0.209677419354839</c:v>
                </c:pt>
                <c:pt idx="237">
                  <c:v>0.255813953488372</c:v>
                </c:pt>
                <c:pt idx="238">
                  <c:v>0.453703703703704</c:v>
                </c:pt>
                <c:pt idx="239">
                  <c:v>0.659388646288209</c:v>
                </c:pt>
                <c:pt idx="242">
                  <c:v>0.139072847682119</c:v>
                </c:pt>
                <c:pt idx="243">
                  <c:v>0.646766169154229</c:v>
                </c:pt>
                <c:pt idx="245">
                  <c:v>0.186440677966102</c:v>
                </c:pt>
                <c:pt idx="246">
                  <c:v>0.125611745513866</c:v>
                </c:pt>
                <c:pt idx="247">
                  <c:v>0.445466491458607</c:v>
                </c:pt>
                <c:pt idx="249">
                  <c:v>0.916167664670659</c:v>
                </c:pt>
                <c:pt idx="250">
                  <c:v>0.0655737704918033</c:v>
                </c:pt>
                <c:pt idx="251">
                  <c:v>0.588785046728972</c:v>
                </c:pt>
                <c:pt idx="252">
                  <c:v>0.026936026936027</c:v>
                </c:pt>
                <c:pt idx="253">
                  <c:v>0.746575342465753</c:v>
                </c:pt>
                <c:pt idx="254">
                  <c:v>0.25</c:v>
                </c:pt>
                <c:pt idx="255">
                  <c:v>0.205298013245033</c:v>
                </c:pt>
                <c:pt idx="256">
                  <c:v>0.0476190476190476</c:v>
                </c:pt>
                <c:pt idx="257">
                  <c:v>0.111111111111111</c:v>
                </c:pt>
                <c:pt idx="260">
                  <c:v>0.186046511627907</c:v>
                </c:pt>
                <c:pt idx="261">
                  <c:v>0.161616161616162</c:v>
                </c:pt>
                <c:pt idx="262">
                  <c:v>0.36986301369863</c:v>
                </c:pt>
                <c:pt idx="264">
                  <c:v>0.182432432432432</c:v>
                </c:pt>
                <c:pt idx="265">
                  <c:v>0.685393258426966</c:v>
                </c:pt>
                <c:pt idx="266">
                  <c:v>0.685393258426966</c:v>
                </c:pt>
                <c:pt idx="267">
                  <c:v>0.292929292929293</c:v>
                </c:pt>
                <c:pt idx="268">
                  <c:v>0.209302325581395</c:v>
                </c:pt>
                <c:pt idx="269">
                  <c:v>0.0447761194029851</c:v>
                </c:pt>
                <c:pt idx="270">
                  <c:v>0.125265392781316</c:v>
                </c:pt>
                <c:pt idx="271">
                  <c:v>0.252336448598131</c:v>
                </c:pt>
                <c:pt idx="272">
                  <c:v>0.5</c:v>
                </c:pt>
                <c:pt idx="273">
                  <c:v>1.0</c:v>
                </c:pt>
                <c:pt idx="275">
                  <c:v>0.482649842271293</c:v>
                </c:pt>
                <c:pt idx="276">
                  <c:v>0.349112426035503</c:v>
                </c:pt>
                <c:pt idx="277">
                  <c:v>0.215469613259668</c:v>
                </c:pt>
                <c:pt idx="278">
                  <c:v>0.0182648401826484</c:v>
                </c:pt>
                <c:pt idx="279">
                  <c:v>0.164383561643836</c:v>
                </c:pt>
                <c:pt idx="280">
                  <c:v>0.220563847429519</c:v>
                </c:pt>
                <c:pt idx="281">
                  <c:v>0.327956989247312</c:v>
                </c:pt>
                <c:pt idx="282">
                  <c:v>0.58641975308642</c:v>
                </c:pt>
                <c:pt idx="283">
                  <c:v>0.114649681528662</c:v>
                </c:pt>
                <c:pt idx="284">
                  <c:v>0.528301886792453</c:v>
                </c:pt>
                <c:pt idx="285">
                  <c:v>0.330543933054393</c:v>
                </c:pt>
                <c:pt idx="287">
                  <c:v>0.0731707317073171</c:v>
                </c:pt>
                <c:pt idx="288">
                  <c:v>0.341222879684418</c:v>
                </c:pt>
                <c:pt idx="289">
                  <c:v>1.466367713004484</c:v>
                </c:pt>
                <c:pt idx="290">
                  <c:v>0.219858156028369</c:v>
                </c:pt>
                <c:pt idx="291">
                  <c:v>0.5125</c:v>
                </c:pt>
                <c:pt idx="294">
                  <c:v>0.424528301886792</c:v>
                </c:pt>
                <c:pt idx="295">
                  <c:v>0.183673469387755</c:v>
                </c:pt>
                <c:pt idx="296">
                  <c:v>1.417218543046358</c:v>
                </c:pt>
                <c:pt idx="298">
                  <c:v>0.714285714285714</c:v>
                </c:pt>
                <c:pt idx="299">
                  <c:v>0.346938775510204</c:v>
                </c:pt>
                <c:pt idx="300">
                  <c:v>0.136212624584718</c:v>
                </c:pt>
                <c:pt idx="301">
                  <c:v>0.0919540229885057</c:v>
                </c:pt>
                <c:pt idx="302">
                  <c:v>0.519337016574586</c:v>
                </c:pt>
                <c:pt idx="303">
                  <c:v>0.740331491712707</c:v>
                </c:pt>
                <c:pt idx="304">
                  <c:v>2.52112676056338</c:v>
                </c:pt>
                <c:pt idx="308">
                  <c:v>0.716738197424893</c:v>
                </c:pt>
                <c:pt idx="309">
                  <c:v>0.214953271028037</c:v>
                </c:pt>
                <c:pt idx="310">
                  <c:v>0.863354037267081</c:v>
                </c:pt>
                <c:pt idx="311">
                  <c:v>0.879356568364611</c:v>
                </c:pt>
                <c:pt idx="316">
                  <c:v>0.00755667506297229</c:v>
                </c:pt>
                <c:pt idx="317">
                  <c:v>0.21031746031746</c:v>
                </c:pt>
                <c:pt idx="318">
                  <c:v>0.12280701754386</c:v>
                </c:pt>
                <c:pt idx="319">
                  <c:v>0.397810218978102</c:v>
                </c:pt>
                <c:pt idx="323">
                  <c:v>0.284403669724771</c:v>
                </c:pt>
                <c:pt idx="336">
                  <c:v>0.278890600924499</c:v>
                </c:pt>
                <c:pt idx="337">
                  <c:v>0.298245614035088</c:v>
                </c:pt>
                <c:pt idx="338">
                  <c:v>0.273356401384083</c:v>
                </c:pt>
                <c:pt idx="339">
                  <c:v>0.230769230769231</c:v>
                </c:pt>
                <c:pt idx="340">
                  <c:v>0.497907949790795</c:v>
                </c:pt>
                <c:pt idx="342">
                  <c:v>0.340232858990944</c:v>
                </c:pt>
                <c:pt idx="343">
                  <c:v>0.169230769230769</c:v>
                </c:pt>
                <c:pt idx="344">
                  <c:v>0.206349206349206</c:v>
                </c:pt>
                <c:pt idx="345">
                  <c:v>0.472</c:v>
                </c:pt>
                <c:pt idx="347">
                  <c:v>0.26517571884984</c:v>
                </c:pt>
                <c:pt idx="349">
                  <c:v>0.1875</c:v>
                </c:pt>
                <c:pt idx="366">
                  <c:v>0.149425287356322</c:v>
                </c:pt>
                <c:pt idx="369">
                  <c:v>1.0</c:v>
                </c:pt>
                <c:pt idx="373">
                  <c:v>0.211356466876972</c:v>
                </c:pt>
                <c:pt idx="374">
                  <c:v>0.428571428571429</c:v>
                </c:pt>
                <c:pt idx="375">
                  <c:v>0.0393013100436681</c:v>
                </c:pt>
                <c:pt idx="387">
                  <c:v>0.0202702702702703</c:v>
                </c:pt>
                <c:pt idx="397">
                  <c:v>1.0</c:v>
                </c:pt>
                <c:pt idx="400">
                  <c:v>0.237623762376238</c:v>
                </c:pt>
                <c:pt idx="407">
                  <c:v>0.130434782608696</c:v>
                </c:pt>
                <c:pt idx="408">
                  <c:v>0.295154185022026</c:v>
                </c:pt>
                <c:pt idx="409">
                  <c:v>0.19629057187017</c:v>
                </c:pt>
                <c:pt idx="410">
                  <c:v>0.398148148148148</c:v>
                </c:pt>
                <c:pt idx="412">
                  <c:v>0.130434782608696</c:v>
                </c:pt>
                <c:pt idx="413">
                  <c:v>0.176470588235294</c:v>
                </c:pt>
                <c:pt idx="414">
                  <c:v>0.00108577633007594</c:v>
                </c:pt>
                <c:pt idx="415">
                  <c:v>0.273148148148148</c:v>
                </c:pt>
                <c:pt idx="416">
                  <c:v>0.383561643835616</c:v>
                </c:pt>
                <c:pt idx="418">
                  <c:v>0.195121951219512</c:v>
                </c:pt>
                <c:pt idx="421">
                  <c:v>0.322188449848024</c:v>
                </c:pt>
                <c:pt idx="423">
                  <c:v>0.0756302521008404</c:v>
                </c:pt>
                <c:pt idx="427">
                  <c:v>1.0</c:v>
                </c:pt>
                <c:pt idx="430">
                  <c:v>0.310344827586207</c:v>
                </c:pt>
                <c:pt idx="436">
                  <c:v>0.162011173184358</c:v>
                </c:pt>
                <c:pt idx="437">
                  <c:v>0.117647058823529</c:v>
                </c:pt>
                <c:pt idx="438">
                  <c:v>0.103139013452915</c:v>
                </c:pt>
                <c:pt idx="439">
                  <c:v>0.0238907849829352</c:v>
                </c:pt>
                <c:pt idx="441">
                  <c:v>1.805049088359046</c:v>
                </c:pt>
                <c:pt idx="442">
                  <c:v>0.64983164983165</c:v>
                </c:pt>
                <c:pt idx="443">
                  <c:v>0.321428571428571</c:v>
                </c:pt>
                <c:pt idx="453">
                  <c:v>0.245585874799358</c:v>
                </c:pt>
                <c:pt idx="459">
                  <c:v>0.324324324324324</c:v>
                </c:pt>
                <c:pt idx="462">
                  <c:v>0.291866028708134</c:v>
                </c:pt>
                <c:pt idx="463">
                  <c:v>0.166666666666667</c:v>
                </c:pt>
                <c:pt idx="465">
                  <c:v>0.966824644549763</c:v>
                </c:pt>
                <c:pt idx="466">
                  <c:v>0.596273291925466</c:v>
                </c:pt>
                <c:pt idx="471">
                  <c:v>0.112903225806452</c:v>
                </c:pt>
                <c:pt idx="476">
                  <c:v>0.0</c:v>
                </c:pt>
                <c:pt idx="478">
                  <c:v>0.0157480314960629</c:v>
                </c:pt>
                <c:pt idx="479">
                  <c:v>0.285714285714286</c:v>
                </c:pt>
                <c:pt idx="480">
                  <c:v>0.832669322709163</c:v>
                </c:pt>
                <c:pt idx="481">
                  <c:v>0.0429447852760736</c:v>
                </c:pt>
                <c:pt idx="488">
                  <c:v>0.146496815286624</c:v>
                </c:pt>
                <c:pt idx="508">
                  <c:v>0.17981072555205</c:v>
                </c:pt>
                <c:pt idx="509">
                  <c:v>0.270417422867514</c:v>
                </c:pt>
                <c:pt idx="512">
                  <c:v>0.670702179176755</c:v>
                </c:pt>
                <c:pt idx="513">
                  <c:v>0.421800947867298</c:v>
                </c:pt>
                <c:pt idx="515">
                  <c:v>0.0573012939001849</c:v>
                </c:pt>
                <c:pt idx="534">
                  <c:v>0.119894598155468</c:v>
                </c:pt>
                <c:pt idx="535">
                  <c:v>0.0837696335078535</c:v>
                </c:pt>
                <c:pt idx="536">
                  <c:v>0.155107187894073</c:v>
                </c:pt>
                <c:pt idx="537">
                  <c:v>1.0</c:v>
                </c:pt>
                <c:pt idx="538">
                  <c:v>0.0977443609022556</c:v>
                </c:pt>
                <c:pt idx="541">
                  <c:v>0.231481481481481</c:v>
                </c:pt>
                <c:pt idx="543">
                  <c:v>0.0492957746478873</c:v>
                </c:pt>
                <c:pt idx="544">
                  <c:v>0.441210710128056</c:v>
                </c:pt>
                <c:pt idx="548">
                  <c:v>0.271300448430493</c:v>
                </c:pt>
                <c:pt idx="550">
                  <c:v>0.470967741935484</c:v>
                </c:pt>
                <c:pt idx="551">
                  <c:v>0.428571428571429</c:v>
                </c:pt>
                <c:pt idx="552">
                  <c:v>1.67857142857143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49C2-4968-9E37-9AD2D7E1FA4E}"/>
            </c:ext>
          </c:extLst>
        </c:ser>
        <c:dLbls/>
        <c:axId val="571692808"/>
        <c:axId val="513099528"/>
      </c:scatterChart>
      <c:valAx>
        <c:axId val="571692808"/>
        <c:scaling>
          <c:logBase val="10.0"/>
          <c:orientation val="minMax"/>
          <c:max val="5000.0"/>
          <c:min val="20.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Initial</a:t>
                </a:r>
                <a:r>
                  <a:rPr lang="en-US" sz="1800" b="1" baseline="0"/>
                  <a:t> PFOA Sample (ppt)</a:t>
                </a:r>
                <a:endParaRPr lang="en-US" sz="1800" b="1"/>
              </a:p>
            </c:rich>
          </c:tx>
          <c:layout>
            <c:manualLayout>
              <c:xMode val="edge"/>
              <c:yMode val="edge"/>
              <c:x val="0.351713365915353"/>
              <c:y val="0.92599929004253"/>
            </c:manualLayout>
          </c:layout>
          <c:spPr>
            <a:noFill/>
            <a:ln>
              <a:noFill/>
            </a:ln>
            <a:effectLst/>
          </c:spPr>
        </c:title>
        <c:numFmt formatCode="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099528"/>
        <c:crosses val="autoZero"/>
        <c:crossBetween val="midCat"/>
      </c:valAx>
      <c:valAx>
        <c:axId val="5130995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baseline="0" dirty="0" smtClean="0"/>
                  <a:t>% Change in PFOA  Conc. (Absolute Value)</a:t>
                </a:r>
                <a:endParaRPr lang="en-US" sz="1800" b="1" dirty="0"/>
              </a:p>
            </c:rich>
          </c:tx>
          <c:layout>
            <c:manualLayout>
              <c:xMode val="edge"/>
              <c:yMode val="edge"/>
              <c:x val="0.0138221933208094"/>
              <c:y val="0.0796248144886496"/>
            </c:manualLayout>
          </c:layout>
          <c:spPr>
            <a:noFill/>
            <a:ln>
              <a:noFill/>
            </a:ln>
            <a:effectLst/>
          </c:spPr>
        </c:title>
        <c:numFmt formatCode="0%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692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EECD-DFD5-B94B-A3B6-CFBA77C9499D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AB7-8A82-FD4B-80F0-D1164428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EECD-DFD5-B94B-A3B6-CFBA77C9499D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AB7-8A82-FD4B-80F0-D1164428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EECD-DFD5-B94B-A3B6-CFBA77C9499D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AB7-8A82-FD4B-80F0-D1164428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EECD-DFD5-B94B-A3B6-CFBA77C9499D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AB7-8A82-FD4B-80F0-D1164428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EECD-DFD5-B94B-A3B6-CFBA77C9499D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AB7-8A82-FD4B-80F0-D1164428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EECD-DFD5-B94B-A3B6-CFBA77C9499D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AB7-8A82-FD4B-80F0-D1164428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EECD-DFD5-B94B-A3B6-CFBA77C9499D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AB7-8A82-FD4B-80F0-D1164428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EECD-DFD5-B94B-A3B6-CFBA77C9499D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AB7-8A82-FD4B-80F0-D1164428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EECD-DFD5-B94B-A3B6-CFBA77C9499D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AB7-8A82-FD4B-80F0-D1164428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EECD-DFD5-B94B-A3B6-CFBA77C9499D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AB7-8A82-FD4B-80F0-D1164428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EECD-DFD5-B94B-A3B6-CFBA77C9499D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8AB7-8A82-FD4B-80F0-D1164428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EEECD-DFD5-B94B-A3B6-CFBA77C9499D}" type="datetimeFigureOut">
              <a:rPr lang="en-US" smtClean="0"/>
              <a:pPr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8AB7-8A82-FD4B-80F0-D1164428BD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terways.png"/>
          <p:cNvPicPr>
            <a:picLocks noChangeAspect="1"/>
          </p:cNvPicPr>
          <p:nvPr/>
        </p:nvPicPr>
        <p:blipFill>
          <a:blip r:embed="rId2">
            <a:alphaModFix amt="28000"/>
          </a:blip>
          <a:srcRect l="8113" t="4444" r="12387" b="8889"/>
          <a:stretch>
            <a:fillRect/>
          </a:stretch>
        </p:blipFill>
        <p:spPr>
          <a:xfrm>
            <a:off x="0" y="0"/>
            <a:ext cx="8176846" cy="6858000"/>
          </a:xfrm>
          <a:prstGeom prst="rect">
            <a:avLst/>
          </a:prstGeom>
        </p:spPr>
      </p:pic>
      <p:pic>
        <p:nvPicPr>
          <p:cNvPr id="5" name="Picture 4" descr="water sample bottle.pdf"/>
          <p:cNvPicPr>
            <a:picLocks noChangeAspect="1"/>
          </p:cNvPicPr>
          <p:nvPr/>
        </p:nvPicPr>
        <p:blipFill>
          <a:blip r:embed="rId3"/>
          <a:srcRect l="18033" t="1470" r="9836"/>
          <a:stretch>
            <a:fillRect/>
          </a:stretch>
        </p:blipFill>
        <p:spPr>
          <a:xfrm>
            <a:off x="5791200" y="0"/>
            <a:ext cx="3352800" cy="685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76200" y="1132106"/>
            <a:ext cx="5943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D7E4BD"/>
                </a:solidFill>
                <a:latin typeface="Goudy Old Style"/>
                <a:cs typeface="Goudy Old Style"/>
              </a:rPr>
              <a:t>Understanding PFOA</a:t>
            </a:r>
          </a:p>
          <a:p>
            <a:pPr algn="ctr"/>
            <a:endParaRPr lang="en-US" sz="1600" dirty="0" smtClean="0">
              <a:latin typeface="Goudy Old Style"/>
              <a:cs typeface="Goudy Old Style"/>
            </a:endParaRPr>
          </a:p>
          <a:p>
            <a:pPr algn="ctr"/>
            <a:r>
              <a:rPr lang="en-US" sz="3200" i="1" dirty="0" smtClean="0">
                <a:solidFill>
                  <a:srgbClr val="D7E4BD"/>
                </a:solidFill>
                <a:latin typeface="Goudy Old Style"/>
                <a:cs typeface="Goudy Old Style"/>
              </a:rPr>
              <a:t>Bennington College</a:t>
            </a:r>
          </a:p>
          <a:p>
            <a:pPr algn="ctr"/>
            <a:endParaRPr lang="en-US" sz="1600" i="1" dirty="0" smtClean="0">
              <a:latin typeface="Goudy Old Style"/>
              <a:cs typeface="Goudy Old Style"/>
            </a:endParaRPr>
          </a:p>
          <a:p>
            <a:pPr algn="ctr"/>
            <a:endParaRPr lang="en-US" sz="1600" i="1" dirty="0" smtClean="0">
              <a:latin typeface="Goudy Old Style"/>
              <a:cs typeface="Goudy Old Style"/>
            </a:endParaRPr>
          </a:p>
          <a:p>
            <a:pPr algn="ctr"/>
            <a:endParaRPr lang="en-US" sz="1600" i="1" dirty="0" smtClean="0">
              <a:latin typeface="Goudy Old Style"/>
              <a:cs typeface="Goudy Old Style"/>
            </a:endParaRPr>
          </a:p>
          <a:p>
            <a:pPr algn="ctr"/>
            <a:endParaRPr lang="en-US" sz="1600" i="1" dirty="0" smtClean="0">
              <a:latin typeface="Goudy Old Style"/>
              <a:cs typeface="Goudy Old Style"/>
            </a:endParaRPr>
          </a:p>
          <a:p>
            <a:pPr algn="ctr"/>
            <a:r>
              <a:rPr lang="en-US" sz="2800" b="1" dirty="0" smtClean="0">
                <a:latin typeface="Goudy Old Style"/>
                <a:cs typeface="Goudy Old Style"/>
              </a:rPr>
              <a:t>David Bond</a:t>
            </a:r>
          </a:p>
          <a:p>
            <a:pPr algn="ctr"/>
            <a:r>
              <a:rPr lang="en-US" sz="2800" b="1" dirty="0" smtClean="0">
                <a:latin typeface="Goudy Old Style"/>
                <a:cs typeface="Goudy Old Style"/>
              </a:rPr>
              <a:t> Janet Foley</a:t>
            </a:r>
          </a:p>
          <a:p>
            <a:pPr algn="ctr"/>
            <a:r>
              <a:rPr lang="en-US" sz="2800" b="1" dirty="0" smtClean="0">
                <a:latin typeface="Goudy Old Style"/>
                <a:cs typeface="Goudy Old Style"/>
              </a:rPr>
              <a:t>Tim Schroeder</a:t>
            </a:r>
          </a:p>
          <a:p>
            <a:pPr algn="ctr"/>
            <a:endParaRPr lang="en-US" sz="2800" b="1" i="1" dirty="0">
              <a:latin typeface="Goudy Old Style"/>
              <a:cs typeface="Goudy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FOA David_bc_science workshop9787.jpg"/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4486" b="36482"/>
          <a:stretch/>
        </p:blipFill>
        <p:spPr>
          <a:xfrm>
            <a:off x="0" y="0"/>
            <a:ext cx="9144000" cy="33340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119259"/>
            <a:ext cx="8839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3D69B"/>
                </a:solidFill>
                <a:latin typeface="Goudy Old Style"/>
                <a:cs typeface="Goudy Old Style"/>
              </a:rPr>
              <a:t>Understanding PFOA</a:t>
            </a:r>
          </a:p>
          <a:p>
            <a:r>
              <a:rPr lang="en-US" sz="2400" b="1" dirty="0" smtClean="0">
                <a:latin typeface="Calibri"/>
                <a:cs typeface="Calibri"/>
              </a:rPr>
              <a:t>Developed and taught new course introducing students to the chemical properties, environmental pathways, and regulatory assessments of PFOA (Spring 2016 / Fall 2016).</a:t>
            </a:r>
          </a:p>
          <a:p>
            <a:endParaRPr lang="en-US" sz="1000" dirty="0" smtClean="0">
              <a:latin typeface="Calibri"/>
              <a:cs typeface="Calibri"/>
            </a:endParaRPr>
          </a:p>
          <a:p>
            <a:r>
              <a:rPr lang="en-US" sz="2400" b="1" dirty="0" smtClean="0">
                <a:latin typeface="Calibri"/>
                <a:cs typeface="Calibri"/>
              </a:rPr>
              <a:t>Opened class to the</a:t>
            </a:r>
            <a:r>
              <a:rPr lang="en-US" sz="2400" b="1" dirty="0" smtClean="0">
                <a:latin typeface="Calibri"/>
                <a:cs typeface="Calibri"/>
              </a:rPr>
              <a:t> community members from Hoosick Falls and Bennington </a:t>
            </a:r>
            <a:r>
              <a:rPr lang="en-US" sz="2400" b="1" dirty="0" smtClean="0">
                <a:latin typeface="Calibri"/>
                <a:cs typeface="Calibri"/>
              </a:rPr>
              <a:t>(public</a:t>
            </a:r>
            <a:r>
              <a:rPr lang="en-US" sz="2400" b="1" dirty="0" smtClean="0">
                <a:latin typeface="Calibri"/>
                <a:cs typeface="Calibri"/>
              </a:rPr>
              <a:t> school </a:t>
            </a:r>
            <a:r>
              <a:rPr lang="en-US" sz="2400" b="1" dirty="0" smtClean="0">
                <a:latin typeface="Calibri"/>
                <a:cs typeface="Calibri"/>
              </a:rPr>
              <a:t>teachers, nurses and doctors,</a:t>
            </a:r>
            <a:r>
              <a:rPr lang="en-US" sz="2400" b="1" dirty="0" smtClean="0">
                <a:latin typeface="Calibri"/>
                <a:cs typeface="Calibri"/>
              </a:rPr>
              <a:t> journalists</a:t>
            </a:r>
            <a:r>
              <a:rPr lang="en-US" sz="2400" b="1" dirty="0" smtClean="0">
                <a:latin typeface="Calibri"/>
                <a:cs typeface="Calibri"/>
              </a:rPr>
              <a:t>).</a:t>
            </a:r>
          </a:p>
          <a:p>
            <a:endParaRPr lang="en-US" sz="1000" dirty="0" smtClean="0">
              <a:latin typeface="Calibri"/>
              <a:cs typeface="Calibri"/>
            </a:endParaRPr>
          </a:p>
          <a:p>
            <a:r>
              <a:rPr lang="en-US" sz="2400" b="1" dirty="0" smtClean="0">
                <a:latin typeface="Calibri"/>
                <a:cs typeface="Calibri"/>
              </a:rPr>
              <a:t>Trained students and</a:t>
            </a:r>
            <a:r>
              <a:rPr lang="en-US" sz="2400" b="1" dirty="0" smtClean="0">
                <a:latin typeface="Calibri"/>
                <a:cs typeface="Calibri"/>
              </a:rPr>
              <a:t> local residents </a:t>
            </a:r>
            <a:r>
              <a:rPr lang="en-US" sz="2400" b="1" dirty="0" smtClean="0">
                <a:latin typeface="Calibri"/>
                <a:cs typeface="Calibri"/>
              </a:rPr>
              <a:t>to collect water samples and interpret laboratory results</a:t>
            </a:r>
            <a:r>
              <a:rPr lang="en-US" sz="2400" dirty="0" smtClean="0">
                <a:latin typeface="Calibri"/>
                <a:cs typeface="Calibri"/>
              </a:rPr>
              <a:t>. </a:t>
            </a: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A meeting slide.pdf"/>
          <p:cNvPicPr>
            <a:picLocks noChangeAspect="1"/>
          </p:cNvPicPr>
          <p:nvPr/>
        </p:nvPicPr>
        <p:blipFill>
          <a:blip r:embed="rId2">
            <a:alphaModFix amt="85000"/>
          </a:blip>
          <a:srcRect t="21241"/>
          <a:stretch>
            <a:fillRect/>
          </a:stretch>
        </p:blipFill>
        <p:spPr>
          <a:xfrm>
            <a:off x="0" y="838200"/>
            <a:ext cx="9144000" cy="4803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200" y="2438400"/>
            <a:ext cx="9220200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	</a:t>
            </a:r>
            <a:r>
              <a:rPr lang="en-US" dirty="0"/>
              <a:t> </a:t>
            </a:r>
            <a:r>
              <a:rPr lang="en-US" dirty="0" smtClean="0"/>
              <a:t>                 “</a:t>
            </a:r>
            <a:r>
              <a:rPr lang="en-US" sz="2000" b="1" dirty="0" smtClean="0"/>
              <a:t>Is PFOA  in </a:t>
            </a:r>
          </a:p>
          <a:p>
            <a:r>
              <a:rPr lang="en-US" dirty="0" smtClean="0"/>
              <a:t>						           </a:t>
            </a:r>
            <a:r>
              <a:rPr lang="en-US" sz="2000" b="1" dirty="0" smtClean="0"/>
              <a:t>our maple syrup?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  “</a:t>
            </a:r>
            <a:r>
              <a:rPr lang="en-US" sz="2000" b="1" dirty="0" smtClean="0"/>
              <a:t>Is there any </a:t>
            </a:r>
          </a:p>
          <a:p>
            <a:r>
              <a:rPr lang="en-US" sz="2000" b="1" dirty="0" smtClean="0"/>
              <a:t>   PFOA in my</a:t>
            </a:r>
            <a:r>
              <a:rPr lang="en-US" dirty="0" smtClean="0"/>
              <a:t> </a:t>
            </a:r>
            <a:r>
              <a:rPr lang="en-US" sz="2000" b="1" dirty="0" smtClean="0"/>
              <a:t>pool</a:t>
            </a:r>
            <a:r>
              <a:rPr lang="en-US" dirty="0" smtClean="0"/>
              <a:t>?</a:t>
            </a:r>
            <a:r>
              <a:rPr lang="en-US" dirty="0"/>
              <a:t>” </a:t>
            </a:r>
            <a:r>
              <a:rPr lang="en-US" dirty="0" smtClean="0"/>
              <a:t>		                               “</a:t>
            </a:r>
            <a:r>
              <a:rPr lang="en-US" sz="2000" b="1" dirty="0"/>
              <a:t>There’s a natural spring </a:t>
            </a:r>
            <a:r>
              <a:rPr lang="en-US" sz="2000" b="1" dirty="0" smtClean="0"/>
              <a:t>on my property </a:t>
            </a:r>
            <a:r>
              <a:rPr lang="en-US" dirty="0" smtClean="0"/>
              <a:t>											</a:t>
            </a:r>
            <a:r>
              <a:rPr lang="en-US" sz="2000" b="1" dirty="0" smtClean="0"/>
              <a:t>near </a:t>
            </a:r>
            <a:r>
              <a:rPr lang="en-US" sz="2000" b="1" dirty="0"/>
              <a:t>the plastics plant. Can you test it</a:t>
            </a:r>
            <a:r>
              <a:rPr lang="en-US" dirty="0"/>
              <a:t>?” </a:t>
            </a:r>
            <a:r>
              <a:rPr lang="en-US" dirty="0" smtClean="0"/>
              <a:t>																			</a:t>
            </a:r>
          </a:p>
          <a:p>
            <a:r>
              <a:rPr lang="en-US" dirty="0" smtClean="0"/>
              <a:t> “</a:t>
            </a:r>
            <a:r>
              <a:rPr lang="en-US" sz="2000" b="1" dirty="0" smtClean="0"/>
              <a:t>I live outsid</a:t>
            </a:r>
            <a:r>
              <a:rPr lang="en-US" sz="2000" dirty="0"/>
              <a:t>e</a:t>
            </a:r>
            <a:r>
              <a:rPr lang="en-US" sz="2000" dirty="0" smtClean="0"/>
              <a:t> </a:t>
            </a:r>
            <a:r>
              <a:rPr lang="en-US" sz="2000" b="1" dirty="0" smtClean="0"/>
              <a:t>the </a:t>
            </a:r>
          </a:p>
          <a:p>
            <a:r>
              <a:rPr lang="en-US" sz="2000" b="1" dirty="0" smtClean="0"/>
              <a:t> current testing area							“How stable are the initial readings</a:t>
            </a:r>
          </a:p>
          <a:p>
            <a:r>
              <a:rPr lang="en-US" sz="2000" b="1" dirty="0" smtClean="0"/>
              <a:t> but I think there is an illegal dump nearby. 			of PFOA levels in my well?”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Can you test my well</a:t>
            </a:r>
            <a:r>
              <a:rPr lang="en-US" sz="2000" dirty="0" smtClean="0"/>
              <a:t>?</a:t>
            </a:r>
            <a:r>
              <a:rPr lang="en-US" dirty="0" smtClean="0"/>
              <a:t>”</a:t>
            </a:r>
          </a:p>
          <a:p>
            <a:pPr algn="ctr"/>
            <a:endParaRPr lang="en-US" dirty="0"/>
          </a:p>
          <a:p>
            <a:pPr algn="ctr"/>
            <a:r>
              <a:rPr lang="en-US" sz="2000" dirty="0" smtClean="0"/>
              <a:t>“</a:t>
            </a:r>
            <a:r>
              <a:rPr lang="en-US" sz="2000" b="1" dirty="0" smtClean="0"/>
              <a:t>I have a very contaminated well and now I have a filtration system. </a:t>
            </a:r>
          </a:p>
          <a:p>
            <a:pPr algn="ctr"/>
            <a:r>
              <a:rPr lang="en-US" sz="2000" b="1" dirty="0" smtClean="0"/>
              <a:t>But I’m afraid there could be residual PFOA in my water pipes. Is there?”</a:t>
            </a:r>
          </a:p>
          <a:p>
            <a:pPr algn="ctr"/>
            <a:endParaRPr lang="en-US" sz="10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04593" y="67270"/>
            <a:ext cx="876246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oudy Old Style"/>
                <a:cs typeface="Goudy Old Style"/>
              </a:rPr>
              <a:t>Working with Community Questions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276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oudy Old Style"/>
                <a:cs typeface="Goudy Old Style"/>
              </a:rPr>
              <a:t>V</a:t>
            </a:r>
            <a:r>
              <a:rPr lang="en-US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oudy Old Style"/>
                <a:cs typeface="Goudy Old Style"/>
              </a:rPr>
              <a:t>ariation in PFOA Concentration in Groundwater over Past Year</a:t>
            </a:r>
            <a:endParaRPr lang="en-US" sz="4400" b="1" dirty="0">
              <a:solidFill>
                <a:schemeClr val="accent3">
                  <a:lumMod val="60000"/>
                  <a:lumOff val="40000"/>
                </a:schemeClr>
              </a:solidFill>
              <a:latin typeface="Goudy Old Style"/>
              <a:cs typeface="Goudy Old Sty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8763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Measured change in PFOA levels at individual groundwater sampling sites.</a:t>
            </a:r>
          </a:p>
          <a:p>
            <a:endParaRPr lang="en-US" sz="1000" dirty="0" smtClean="0"/>
          </a:p>
          <a:p>
            <a:r>
              <a:rPr lang="en-US" sz="2800" dirty="0" smtClean="0"/>
              <a:t>Data from state samples and POET monitoring samples.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39434" y="3657600"/>
            <a:ext cx="61924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231 Wells with multiple sampling times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109 Wells increased in PFOA concentration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119 Wells decreased in PFOA concentration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/>
              <a:t>Median variation from initial to most recent sample = 24%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62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45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35655"/>
              </p:ext>
            </p:extLst>
          </p:nvPr>
        </p:nvGraphicFramePr>
        <p:xfrm>
          <a:off x="1227221" y="1481558"/>
          <a:ext cx="6477192" cy="522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0465" y="284284"/>
            <a:ext cx="8129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Percentage variation in PFOA does not vary with initial concentration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72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terways.png"/>
          <p:cNvPicPr>
            <a:picLocks noChangeAspect="1"/>
          </p:cNvPicPr>
          <p:nvPr/>
        </p:nvPicPr>
        <p:blipFill>
          <a:blip r:embed="rId2">
            <a:alphaModFix amt="28000"/>
          </a:blip>
          <a:srcRect l="8113" t="4444" r="12387" b="8889"/>
          <a:stretch>
            <a:fillRect/>
          </a:stretch>
        </p:blipFill>
        <p:spPr>
          <a:xfrm>
            <a:off x="0" y="0"/>
            <a:ext cx="8176846" cy="6858000"/>
          </a:xfrm>
          <a:prstGeom prst="rect">
            <a:avLst/>
          </a:prstGeom>
        </p:spPr>
      </p:pic>
      <p:pic>
        <p:nvPicPr>
          <p:cNvPr id="5" name="Picture 4" descr="water sample bottle.pdf"/>
          <p:cNvPicPr>
            <a:picLocks noChangeAspect="1"/>
          </p:cNvPicPr>
          <p:nvPr/>
        </p:nvPicPr>
        <p:blipFill>
          <a:blip r:embed="rId3"/>
          <a:srcRect l="18033" t="1470" r="9836"/>
          <a:stretch>
            <a:fillRect/>
          </a:stretch>
        </p:blipFill>
        <p:spPr>
          <a:xfrm>
            <a:off x="5791200" y="0"/>
            <a:ext cx="3352800" cy="6852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76200" y="2029123"/>
            <a:ext cx="594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D7E4BD"/>
                </a:solidFill>
                <a:latin typeface="Goudy Old Style"/>
                <a:cs typeface="Goudy Old Style"/>
              </a:rPr>
              <a:t>Thank You</a:t>
            </a:r>
          </a:p>
          <a:p>
            <a:pPr algn="ctr"/>
            <a:endParaRPr lang="en-US" sz="1600" i="1" dirty="0" smtClean="0">
              <a:latin typeface="Goudy Old Style"/>
              <a:cs typeface="Goudy Old Style"/>
            </a:endParaRPr>
          </a:p>
          <a:p>
            <a:pPr algn="ctr"/>
            <a:endParaRPr lang="en-US" sz="1600" i="1" dirty="0" smtClean="0">
              <a:latin typeface="Goudy Old Style"/>
              <a:cs typeface="Goudy Old Style"/>
            </a:endParaRPr>
          </a:p>
          <a:p>
            <a:pPr algn="ctr"/>
            <a:r>
              <a:rPr lang="en-US" sz="2800" b="1" dirty="0" smtClean="0">
                <a:latin typeface="Goudy Old Style"/>
                <a:cs typeface="Goudy Old Style"/>
              </a:rPr>
              <a:t>David Bond</a:t>
            </a:r>
          </a:p>
          <a:p>
            <a:pPr algn="ctr"/>
            <a:r>
              <a:rPr lang="en-US" sz="2800" b="1" dirty="0" smtClean="0">
                <a:latin typeface="Goudy Old Style"/>
                <a:cs typeface="Goudy Old Style"/>
              </a:rPr>
              <a:t> Janet Foley</a:t>
            </a:r>
          </a:p>
          <a:p>
            <a:pPr algn="ctr"/>
            <a:r>
              <a:rPr lang="en-US" sz="2800" b="1" dirty="0" smtClean="0">
                <a:latin typeface="Goudy Old Style"/>
                <a:cs typeface="Goudy Old Style"/>
              </a:rPr>
              <a:t>Tim Schroeder</a:t>
            </a:r>
          </a:p>
          <a:p>
            <a:pPr algn="ctr"/>
            <a:endParaRPr lang="en-US" sz="2800" b="1" i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42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2179</TotalTime>
  <Words>346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and Carrie Bond</dc:creator>
  <cp:lastModifiedBy>David and Carrie Bond</cp:lastModifiedBy>
  <cp:revision>40</cp:revision>
  <dcterms:created xsi:type="dcterms:W3CDTF">2017-04-27T13:38:20Z</dcterms:created>
  <dcterms:modified xsi:type="dcterms:W3CDTF">2017-04-27T14:47:56Z</dcterms:modified>
</cp:coreProperties>
</file>